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autoCompressPictures="0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</p:sldIdLst>
  <p:sldSz type="screen4x3" cy="6858000" cx="9144000"/>
  <p:notesSz cx="6858000" cy="9144000"/>
  <p:defaultTextStyle>
    <a:defPPr>
      <a:defRPr lang="en-US"/>
    </a:defPPr>
    <a:lvl1pPr algn="l" defTabSz="4572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<Relationship Id="rId50" Type="http://schemas.openxmlformats.org/officeDocument/2006/relationships/slide" Target="slides/slide48.xml"/><Relationship Id="rId51" Type="http://schemas.openxmlformats.org/officeDocument/2006/relationships/slide" Target="slides/slide49.xml"/><Relationship Id="rId52" Type="http://schemas.openxmlformats.org/officeDocument/2006/relationships/slide" Target="slides/slide50.xml"/><Relationship Id="rId53" Type="http://schemas.openxmlformats.org/officeDocument/2006/relationships/slide" Target="slides/slide51.xml"/><Relationship Id="rId54" Type="http://schemas.openxmlformats.org/officeDocument/2006/relationships/slide" Target="slides/slide52.xml"/><Relationship Id="rId55" Type="http://schemas.openxmlformats.org/officeDocument/2006/relationships/slide" Target="slides/slide53.xml"/><Relationship Id="rId56" Type="http://schemas.openxmlformats.org/officeDocument/2006/relationships/tableStyles" Target="tableStyles.xml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9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9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898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89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90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9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_rels/slideLayout1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_rels/slideLayout1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Başlık Slaydı">
    <p:spTree>
      <p:nvGrpSpPr>
        <p:cNvPr id="1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48705" name="Rectangle 8"/>
            <p:cNvSpPr/>
            <p:nvPr/>
          </p:nvSpPr>
          <p:spPr>
            <a:xfrm>
              <a:off x="0" y="0"/>
              <a:ext cx="9118832" cy="6858000"/>
            </a:xfrm>
            <a:prstGeom prst="rect"/>
            <a:blipFill>
              <a:blip xmlns:r="http://schemas.openxmlformats.org/officeDocument/2006/relationships" r:embed="rId1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706" name="Oval 9"/>
            <p:cNvSpPr/>
            <p:nvPr/>
          </p:nvSpPr>
          <p:spPr>
            <a:xfrm>
              <a:off x="0" y="2895600"/>
              <a:ext cx="2362200" cy="2362200"/>
            </a:xfrm>
            <a:prstGeom prst="ellipse"/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07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/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08" name="Oval 12"/>
            <p:cNvSpPr/>
            <p:nvPr/>
          </p:nvSpPr>
          <p:spPr>
            <a:xfrm>
              <a:off x="5689832" y="0"/>
              <a:ext cx="1600200" cy="16002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09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10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/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11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ah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104871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dirty="0" lang="en-US"/>
          </a:p>
        </p:txBody>
      </p:sp>
      <p:sp>
        <p:nvSpPr>
          <p:cNvPr id="104871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algn="l" indent="0" marL="0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dirty="0" lang="en-US"/>
          </a:p>
        </p:txBody>
      </p:sp>
      <p:sp>
        <p:nvSpPr>
          <p:cNvPr id="104871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104871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716" name="Rectangle 10"/>
          <p:cNvSpPr/>
          <p:nvPr/>
        </p:nvSpPr>
        <p:spPr>
          <a:xfrm>
            <a:off x="7745644" y="0"/>
            <a:ext cx="685800" cy="1099458"/>
          </a:xfrm>
          <a:prstGeom prst="rect"/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7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/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Yazılı Panoramik Resim">
    <p:spTree>
      <p:nvGrpSpPr>
        <p:cNvPr id="1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48841" name="Rectangle 11"/>
            <p:cNvSpPr/>
            <p:nvPr/>
          </p:nvSpPr>
          <p:spPr>
            <a:xfrm>
              <a:off x="0" y="0"/>
              <a:ext cx="9118832" cy="6858000"/>
            </a:xfrm>
            <a:prstGeom prst="rect"/>
            <a:blipFill>
              <a:blip xmlns:r="http://schemas.openxmlformats.org/officeDocument/2006/relationships" r:embed="rId1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842" name="Oval 12"/>
            <p:cNvSpPr/>
            <p:nvPr/>
          </p:nvSpPr>
          <p:spPr>
            <a:xfrm>
              <a:off x="0" y="2895600"/>
              <a:ext cx="2362200" cy="2362200"/>
            </a:xfrm>
            <a:prstGeom prst="ellipse"/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43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/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44" name="Oval 14"/>
            <p:cNvSpPr/>
            <p:nvPr/>
          </p:nvSpPr>
          <p:spPr>
            <a:xfrm>
              <a:off x="5689832" y="0"/>
              <a:ext cx="1600200" cy="16002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45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46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/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4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ah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48848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/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49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ah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4885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ah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1048851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b="0" sz="2400"/>
            </a:lvl1pPr>
          </a:lstStyle>
          <a:p>
            <a:r>
              <a:rPr lang="tr-TR" smtClean="0"/>
              <a:t>Asıl başlık stili için tıklatın</a:t>
            </a:r>
            <a:endParaRPr dirty="0" lang="en-US"/>
          </a:p>
        </p:txBody>
      </p:sp>
      <p:sp>
        <p:nvSpPr>
          <p:cNvPr id="1048852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algn="tl" blurRad="50800" dir="5400000" dist="50800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600"/>
            </a:lvl2pPr>
            <a:lvl3pPr indent="0" marL="914400">
              <a:buNone/>
              <a:defRPr sz="16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dirty="0" lang="en-US"/>
          </a:p>
        </p:txBody>
      </p:sp>
      <p:sp>
        <p:nvSpPr>
          <p:cNvPr id="1048853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indent="0" marL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4885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104885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856" name="Rectangle 9"/>
          <p:cNvSpPr/>
          <p:nvPr/>
        </p:nvSpPr>
        <p:spPr>
          <a:xfrm>
            <a:off x="7745644" y="0"/>
            <a:ext cx="685800" cy="1099458"/>
          </a:xfrm>
          <a:prstGeom prst="rect"/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85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/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Başlık ve Resim Yazısı">
    <p:spTree>
      <p:nvGrpSpPr>
        <p:cNvPr id="1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48737" name="Rectangle 11"/>
            <p:cNvSpPr/>
            <p:nvPr/>
          </p:nvSpPr>
          <p:spPr>
            <a:xfrm>
              <a:off x="0" y="0"/>
              <a:ext cx="9118832" cy="6858000"/>
            </a:xfrm>
            <a:prstGeom prst="rect"/>
            <a:blipFill>
              <a:blip xmlns:r="http://schemas.openxmlformats.org/officeDocument/2006/relationships" r:embed="rId1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738" name="Oval 13"/>
            <p:cNvSpPr/>
            <p:nvPr/>
          </p:nvSpPr>
          <p:spPr>
            <a:xfrm>
              <a:off x="0" y="2895600"/>
              <a:ext cx="2362200" cy="2362200"/>
            </a:xfrm>
            <a:prstGeom prst="ellipse"/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39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/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40" name="Oval 15"/>
            <p:cNvSpPr/>
            <p:nvPr/>
          </p:nvSpPr>
          <p:spPr>
            <a:xfrm>
              <a:off x="5689832" y="0"/>
              <a:ext cx="1600200" cy="16002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41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42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/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43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ah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48744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/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45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ah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4874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ah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1048747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dirty="0" lang="en-US"/>
          </a:p>
        </p:txBody>
      </p:sp>
      <p:sp>
        <p:nvSpPr>
          <p:cNvPr id="104874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indent="0" marL="0">
              <a:buNone/>
              <a:defRPr sz="18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4874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104875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51" name="Rectangle 7"/>
          <p:cNvSpPr/>
          <p:nvPr/>
        </p:nvSpPr>
        <p:spPr>
          <a:xfrm>
            <a:off x="7745644" y="0"/>
            <a:ext cx="685800" cy="1099458"/>
          </a:xfrm>
          <a:prstGeom prst="rect"/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75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/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Resim Yazılı Alıntı">
    <p:spTree>
      <p:nvGrpSpPr>
        <p:cNvPr id="1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48823" name="Rectangle 12"/>
            <p:cNvSpPr/>
            <p:nvPr/>
          </p:nvSpPr>
          <p:spPr>
            <a:xfrm>
              <a:off x="0" y="0"/>
              <a:ext cx="9118832" cy="6858000"/>
            </a:xfrm>
            <a:prstGeom prst="rect"/>
            <a:blipFill>
              <a:blip xmlns:r="http://schemas.openxmlformats.org/officeDocument/2006/relationships" r:embed="rId1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824" name="Oval 14"/>
            <p:cNvSpPr/>
            <p:nvPr/>
          </p:nvSpPr>
          <p:spPr>
            <a:xfrm>
              <a:off x="0" y="2895600"/>
              <a:ext cx="2362200" cy="2362200"/>
            </a:xfrm>
            <a:prstGeom prst="ellipse"/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25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/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26" name="Oval 18"/>
            <p:cNvSpPr/>
            <p:nvPr/>
          </p:nvSpPr>
          <p:spPr>
            <a:xfrm>
              <a:off x="5689832" y="0"/>
              <a:ext cx="1600200" cy="16002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27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28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/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29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ah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48830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ah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48831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ah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1048832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/>
          <a:noFill/>
        </p:spPr>
        <p:txBody>
          <a:bodyPr rtlCol="0" wrap="square">
            <a:spAutoFit/>
          </a:bodyPr>
          <a:p>
            <a:pPr algn="r"/>
            <a:r>
              <a:rPr b="0" dirty="0" sz="8000" i="0" lang="en-US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048833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/>
          <a:noFill/>
        </p:spPr>
        <p:txBody>
          <a:bodyPr rtlCol="0" wrap="square">
            <a:spAutoFit/>
          </a:bodyPr>
          <a:p>
            <a:pPr algn="r"/>
            <a:r>
              <a:rPr b="0" dirty="0" sz="8000" i="0" lang="en-US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1048834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dirty="0" lang="en-US"/>
          </a:p>
        </p:txBody>
      </p:sp>
      <p:sp>
        <p:nvSpPr>
          <p:cNvPr id="1048835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indent="0" marL="0">
              <a:buNone/>
              <a:defRPr b="0" cap="small" dirty="0" sz="1400" i="0" kern="1200" lang="en-US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4883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indent="0" marL="0">
              <a:buNone/>
              <a:defRPr sz="18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4883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10488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839" name="Rectangle 8"/>
          <p:cNvSpPr/>
          <p:nvPr/>
        </p:nvSpPr>
        <p:spPr>
          <a:xfrm>
            <a:off x="7745644" y="0"/>
            <a:ext cx="685800" cy="1099458"/>
          </a:xfrm>
          <a:prstGeom prst="rect"/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8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/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İsim Kartı">
    <p:spTree>
      <p:nvGrpSpPr>
        <p:cNvPr id="1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48722" name="Rectangle 9"/>
            <p:cNvSpPr/>
            <p:nvPr/>
          </p:nvSpPr>
          <p:spPr>
            <a:xfrm>
              <a:off x="0" y="0"/>
              <a:ext cx="9118832" cy="6858000"/>
            </a:xfrm>
            <a:prstGeom prst="rect"/>
            <a:blipFill>
              <a:blip xmlns:r="http://schemas.openxmlformats.org/officeDocument/2006/relationships" r:embed="rId1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723" name="Oval 10"/>
            <p:cNvSpPr/>
            <p:nvPr/>
          </p:nvSpPr>
          <p:spPr>
            <a:xfrm>
              <a:off x="0" y="2895600"/>
              <a:ext cx="2362200" cy="2362200"/>
            </a:xfrm>
            <a:prstGeom prst="ellipse"/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24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/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25" name="Oval 12"/>
            <p:cNvSpPr/>
            <p:nvPr/>
          </p:nvSpPr>
          <p:spPr>
            <a:xfrm>
              <a:off x="5689832" y="0"/>
              <a:ext cx="1600200" cy="16002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26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27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/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28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ah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48729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ah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4873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ah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1048731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b="0" cap="none" sz="4000"/>
            </a:lvl1pPr>
          </a:lstStyle>
          <a:p>
            <a:r>
              <a:rPr lang="tr-TR" smtClean="0"/>
              <a:t>Asıl başlık stili için tıklatın</a:t>
            </a:r>
            <a:endParaRPr dirty="0" lang="en-US"/>
          </a:p>
        </p:txBody>
      </p:sp>
      <p:sp>
        <p:nvSpPr>
          <p:cNvPr id="1048732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algn="l" indent="0" marL="0">
              <a:buNone/>
              <a:defRPr cap="none" sz="20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487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10487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35" name="Rectangle 6"/>
          <p:cNvSpPr/>
          <p:nvPr/>
        </p:nvSpPr>
        <p:spPr>
          <a:xfrm>
            <a:off x="7745644" y="0"/>
            <a:ext cx="685800" cy="1099458"/>
          </a:xfrm>
          <a:prstGeom prst="rect"/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73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/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64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dirty="0" lang="en-US"/>
          </a:p>
        </p:txBody>
      </p:sp>
      <p:sp>
        <p:nvSpPr>
          <p:cNvPr id="1048865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indent="0" marL="0">
              <a:buNone/>
              <a:defRPr b="0" sz="20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4886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indent="0" marL="0">
              <a:buNone/>
              <a:defRPr sz="12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4886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indent="0" marL="0">
              <a:buNone/>
              <a:defRPr b="0" sz="20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48868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indent="0" marL="0">
              <a:buNone/>
              <a:defRPr sz="12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4886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indent="0" marL="0">
              <a:buNone/>
              <a:defRPr b="0" sz="20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4887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indent="0" marL="0">
              <a:buNone/>
              <a:defRPr sz="12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3145730" name="Straight Connector 16"/>
          <p:cNvCxnSpPr>
            <a:cxnSpLocks/>
          </p:cNvCxnSpPr>
          <p:nvPr/>
        </p:nvCxnSpPr>
        <p:spPr>
          <a:xfrm>
            <a:off x="3294530" y="2489201"/>
            <a:ext cx="0" cy="3546328"/>
          </a:xfrm>
          <a:prstGeom prst="line"/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31" name="Straight Connector 17"/>
          <p:cNvCxnSpPr>
            <a:cxnSpLocks/>
          </p:cNvCxnSpPr>
          <p:nvPr/>
        </p:nvCxnSpPr>
        <p:spPr>
          <a:xfrm>
            <a:off x="5849521" y="2489201"/>
            <a:ext cx="0" cy="3546328"/>
          </a:xfrm>
          <a:prstGeom prst="line"/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887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104887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873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/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0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dirty="0" lang="en-US"/>
          </a:p>
        </p:txBody>
      </p:sp>
      <p:sp>
        <p:nvSpPr>
          <p:cNvPr id="1048771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indent="0" marL="0">
              <a:buNone/>
              <a:defRPr b="0" sz="20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48772" name="Picture Placeholder 2"/>
          <p:cNvSpPr>
            <a:spLocks noChangeAspect="1" noGrp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algn="tl" blurRad="50800" dir="5400000" dist="50800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600"/>
            </a:lvl2pPr>
            <a:lvl3pPr indent="0" marL="914400">
              <a:buNone/>
              <a:defRPr sz="16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dirty="0" lang="en-US"/>
          </a:p>
        </p:txBody>
      </p:sp>
      <p:sp>
        <p:nvSpPr>
          <p:cNvPr id="104877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indent="0" marL="0">
              <a:buNone/>
              <a:defRPr sz="12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4877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indent="0" marL="0">
              <a:buNone/>
              <a:defRPr b="0" sz="20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48775" name="Picture Placeholder 2"/>
          <p:cNvSpPr>
            <a:spLocks noChangeAspect="1" noGrp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algn="tl" blurRad="50800" dir="5400000" dist="50800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600"/>
            </a:lvl2pPr>
            <a:lvl3pPr indent="0" marL="914400">
              <a:buNone/>
              <a:defRPr sz="16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dirty="0" lang="en-US"/>
          </a:p>
        </p:txBody>
      </p:sp>
      <p:sp>
        <p:nvSpPr>
          <p:cNvPr id="1048776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indent="0" marL="0">
              <a:buNone/>
              <a:defRPr sz="12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4877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indent="0" marL="0">
              <a:buNone/>
              <a:defRPr b="0" sz="20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48778" name="Picture Placeholder 2"/>
          <p:cNvSpPr>
            <a:spLocks noChangeAspect="1" noGrp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algn="tl" blurRad="50800" dir="5400000" dist="50800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600"/>
            </a:lvl2pPr>
            <a:lvl3pPr indent="0" marL="914400">
              <a:buNone/>
              <a:defRPr sz="16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dirty="0" lang="en-US"/>
          </a:p>
        </p:txBody>
      </p:sp>
      <p:sp>
        <p:nvSpPr>
          <p:cNvPr id="1048779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indent="0" marL="0">
              <a:buNone/>
              <a:defRPr sz="12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3145728" name="Straight Connector 39"/>
          <p:cNvCxnSpPr>
            <a:cxnSpLocks/>
          </p:cNvCxnSpPr>
          <p:nvPr/>
        </p:nvCxnSpPr>
        <p:spPr>
          <a:xfrm>
            <a:off x="3290019" y="2489201"/>
            <a:ext cx="0" cy="3546328"/>
          </a:xfrm>
          <a:prstGeom prst="line"/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29" name="Straight Connector 40"/>
          <p:cNvCxnSpPr>
            <a:cxnSpLocks/>
          </p:cNvCxnSpPr>
          <p:nvPr/>
        </p:nvCxnSpPr>
        <p:spPr>
          <a:xfrm>
            <a:off x="5849521" y="2489201"/>
            <a:ext cx="0" cy="3546328"/>
          </a:xfrm>
          <a:prstGeom prst="line"/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878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104878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82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/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Başlık ve Dikey Metin">
    <p:spTree>
      <p:nvGrpSpPr>
        <p:cNvPr id="1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9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tr-TR" smtClean="0"/>
              <a:t>Asıl başlık stili için tıklatın</a:t>
            </a:r>
            <a:endParaRPr dirty="0" lang="en-US"/>
          </a:p>
        </p:txBody>
      </p:sp>
      <p:sp>
        <p:nvSpPr>
          <p:cNvPr id="104889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anchor="t" anchorCtr="0" vert="eaVert"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dirty="0" lang="en-US"/>
          </a:p>
        </p:txBody>
      </p:sp>
      <p:sp>
        <p:nvSpPr>
          <p:cNvPr id="104889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10488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p>
            <a:endParaRPr lang="en-US"/>
          </a:p>
        </p:txBody>
      </p:sp>
      <p:sp>
        <p:nvSpPr>
          <p:cNvPr id="10488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/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Dikey Başlık ve Metin">
    <p:spTree>
      <p:nvGrpSpPr>
        <p:cNvPr id="1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048807" name="Rectangle 10"/>
            <p:cNvSpPr/>
            <p:nvPr/>
          </p:nvSpPr>
          <p:spPr>
            <a:xfrm>
              <a:off x="0" y="0"/>
              <a:ext cx="9118832" cy="6858000"/>
            </a:xfrm>
            <a:prstGeom prst="rect"/>
            <a:blipFill>
              <a:blip xmlns:r="http://schemas.openxmlformats.org/officeDocument/2006/relationships" r:embed="rId1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808" name="Oval 11"/>
            <p:cNvSpPr/>
            <p:nvPr/>
          </p:nvSpPr>
          <p:spPr>
            <a:xfrm>
              <a:off x="0" y="2895600"/>
              <a:ext cx="2362200" cy="2362200"/>
            </a:xfrm>
            <a:prstGeom prst="ellipse"/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09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/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10" name="Oval 13"/>
            <p:cNvSpPr/>
            <p:nvPr/>
          </p:nvSpPr>
          <p:spPr>
            <a:xfrm>
              <a:off x="5689832" y="0"/>
              <a:ext cx="1600200" cy="16002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11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12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/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13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ah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048814" name="Rectangle 16"/>
          <p:cNvSpPr/>
          <p:nvPr/>
        </p:nvSpPr>
        <p:spPr>
          <a:xfrm>
            <a:off x="414867" y="402165"/>
            <a:ext cx="4610565" cy="6053670"/>
          </a:xfrm>
          <a:prstGeom prst="rect"/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815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ah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048816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ah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48817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anchor="ctr" anchorCtr="0" vert="eaVert"/>
          <a:p>
            <a:r>
              <a:rPr lang="tr-TR" smtClean="0"/>
              <a:t>Asıl başlık stili için tıklatın</a:t>
            </a:r>
            <a:endParaRPr dirty="0" lang="en-US"/>
          </a:p>
        </p:txBody>
      </p:sp>
      <p:sp>
        <p:nvSpPr>
          <p:cNvPr id="104881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dirty="0" lang="en-US"/>
          </a:p>
        </p:txBody>
      </p:sp>
      <p:sp>
        <p:nvSpPr>
          <p:cNvPr id="10488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10488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p>
            <a:endParaRPr lang="en-US"/>
          </a:p>
        </p:txBody>
      </p:sp>
      <p:sp>
        <p:nvSpPr>
          <p:cNvPr id="1048821" name="Rectangle 8"/>
          <p:cNvSpPr/>
          <p:nvPr/>
        </p:nvSpPr>
        <p:spPr>
          <a:xfrm>
            <a:off x="7745644" y="0"/>
            <a:ext cx="685800" cy="1099458"/>
          </a:xfrm>
          <a:prstGeom prst="rect"/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8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/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aşlık ve İçerik"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dirty="0" lang="en-US"/>
          </a:p>
        </p:txBody>
      </p:sp>
      <p:sp>
        <p:nvSpPr>
          <p:cNvPr id="1048597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dirty="0" lang="en-US"/>
          </a:p>
        </p:txBody>
      </p:sp>
      <p:sp>
        <p:nvSpPr>
          <p:cNvPr id="104859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10485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0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/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Bölüm Üstbilgisi">
    <p:spTree>
      <p:nvGrpSpPr>
        <p:cNvPr id="1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48783" name="Rectangle 11"/>
            <p:cNvSpPr/>
            <p:nvPr/>
          </p:nvSpPr>
          <p:spPr>
            <a:xfrm>
              <a:off x="0" y="0"/>
              <a:ext cx="9118832" cy="6858000"/>
            </a:xfrm>
            <a:prstGeom prst="rect"/>
            <a:blipFill>
              <a:blip xmlns:r="http://schemas.openxmlformats.org/officeDocument/2006/relationships" r:embed="rId1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784" name="Oval 12"/>
            <p:cNvSpPr/>
            <p:nvPr/>
          </p:nvSpPr>
          <p:spPr>
            <a:xfrm>
              <a:off x="0" y="2895600"/>
              <a:ext cx="2362200" cy="2362200"/>
            </a:xfrm>
            <a:prstGeom prst="ellipse"/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85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/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86" name="Oval 14"/>
            <p:cNvSpPr/>
            <p:nvPr/>
          </p:nvSpPr>
          <p:spPr>
            <a:xfrm>
              <a:off x="5689832" y="0"/>
              <a:ext cx="1600200" cy="16002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87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88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/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89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/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90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ah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48791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ah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48792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ah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1048793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b="0" cap="none" sz="3200"/>
            </a:lvl1pPr>
          </a:lstStyle>
          <a:p>
            <a:r>
              <a:rPr lang="tr-TR" smtClean="0"/>
              <a:t>Asıl başlık stili için tıklatın</a:t>
            </a:r>
            <a:endParaRPr dirty="0" lang="en-US"/>
          </a:p>
        </p:txBody>
      </p:sp>
      <p:sp>
        <p:nvSpPr>
          <p:cNvPr id="1048794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algn="l" indent="0" marL="0">
              <a:buNone/>
              <a:defRPr cap="all" sz="20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487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10487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97" name="Rectangle 7"/>
          <p:cNvSpPr/>
          <p:nvPr/>
        </p:nvSpPr>
        <p:spPr>
          <a:xfrm>
            <a:off x="7745644" y="0"/>
            <a:ext cx="685800" cy="1099458"/>
          </a:xfrm>
          <a:prstGeom prst="rect"/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7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/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İki İçerik">
    <p:spTree>
      <p:nvGrpSpPr>
        <p:cNvPr id="1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8" name="Title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tr-TR" smtClean="0"/>
              <a:t>Asıl başlık stili için tıklatın</a:t>
            </a:r>
            <a:endParaRPr dirty="0" lang="en-US"/>
          </a:p>
        </p:txBody>
      </p:sp>
      <p:sp>
        <p:nvSpPr>
          <p:cNvPr id="1048859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dirty="0" lang="en-US"/>
          </a:p>
        </p:txBody>
      </p:sp>
      <p:sp>
        <p:nvSpPr>
          <p:cNvPr id="1048860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dirty="0" lang="en-US"/>
          </a:p>
        </p:txBody>
      </p:sp>
      <p:sp>
        <p:nvSpPr>
          <p:cNvPr id="104886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104886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86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/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Karşılaştırma">
    <p:spTree>
      <p:nvGrpSpPr>
        <p:cNvPr id="1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tr-TR" smtClean="0"/>
              <a:t>Asıl başlık stili için tıklatın</a:t>
            </a:r>
            <a:endParaRPr dirty="0" lang="en-US"/>
          </a:p>
        </p:txBody>
      </p:sp>
      <p:sp>
        <p:nvSpPr>
          <p:cNvPr id="1048800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indent="0" marL="0">
              <a:buNone/>
              <a:defRPr b="0" sz="2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48801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dirty="0" lang="en-US"/>
          </a:p>
        </p:txBody>
      </p:sp>
      <p:sp>
        <p:nvSpPr>
          <p:cNvPr id="104880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indent="0" marL="0">
              <a:buNone/>
              <a:defRPr b="0" sz="2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48803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dirty="0" lang="en-US"/>
          </a:p>
        </p:txBody>
      </p:sp>
      <p:sp>
        <p:nvSpPr>
          <p:cNvPr id="104880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104880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80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/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Yalnızca Başlık">
    <p:spTree>
      <p:nvGrpSpPr>
        <p:cNvPr id="1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tr-TR" smtClean="0"/>
              <a:t>Asıl başlık stili için tıklatın</a:t>
            </a:r>
            <a:endParaRPr dirty="0" lang="en-US"/>
          </a:p>
        </p:txBody>
      </p:sp>
      <p:sp>
        <p:nvSpPr>
          <p:cNvPr id="104871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104872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2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/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oş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Rectangle 4"/>
          <p:cNvSpPr/>
          <p:nvPr/>
        </p:nvSpPr>
        <p:spPr>
          <a:xfrm>
            <a:off x="7745644" y="0"/>
            <a:ext cx="685800" cy="1099458"/>
          </a:xfrm>
          <a:prstGeom prst="rect"/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59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104859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/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Başlıklı İçerik">
    <p:spTree>
      <p:nvGrpSpPr>
        <p:cNvPr id="1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48874" name="Rectangle 12"/>
            <p:cNvSpPr/>
            <p:nvPr/>
          </p:nvSpPr>
          <p:spPr>
            <a:xfrm>
              <a:off x="0" y="0"/>
              <a:ext cx="9118832" cy="6858000"/>
            </a:xfrm>
            <a:prstGeom prst="rect"/>
            <a:blipFill>
              <a:blip xmlns:r="http://schemas.openxmlformats.org/officeDocument/2006/relationships" r:embed="rId1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875" name="Oval 13"/>
            <p:cNvSpPr/>
            <p:nvPr/>
          </p:nvSpPr>
          <p:spPr>
            <a:xfrm>
              <a:off x="0" y="2895600"/>
              <a:ext cx="2362200" cy="2362200"/>
            </a:xfrm>
            <a:prstGeom prst="ellipse"/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76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/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77" name="Oval 15"/>
            <p:cNvSpPr/>
            <p:nvPr/>
          </p:nvSpPr>
          <p:spPr>
            <a:xfrm>
              <a:off x="5689832" y="0"/>
              <a:ext cx="1600200" cy="16002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78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79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/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80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/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81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ah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4888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ah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48883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ah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1048884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b="0" sz="2400"/>
            </a:lvl1pPr>
          </a:lstStyle>
          <a:p>
            <a:r>
              <a:rPr lang="tr-TR" smtClean="0"/>
              <a:t>Asıl başlık stili için tıklatın</a:t>
            </a:r>
            <a:endParaRPr dirty="0" lang="en-US"/>
          </a:p>
        </p:txBody>
      </p:sp>
      <p:sp>
        <p:nvSpPr>
          <p:cNvPr id="1048885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dirty="0" lang="en-US"/>
          </a:p>
        </p:txBody>
      </p:sp>
      <p:sp>
        <p:nvSpPr>
          <p:cNvPr id="1048886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indent="0" marL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4888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104888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889" name="Rectangle 8"/>
          <p:cNvSpPr/>
          <p:nvPr/>
        </p:nvSpPr>
        <p:spPr>
          <a:xfrm>
            <a:off x="7745644" y="0"/>
            <a:ext cx="685800" cy="1099458"/>
          </a:xfrm>
          <a:prstGeom prst="rect"/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89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/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Başlıklı Resim">
    <p:spTree>
      <p:nvGrpSpPr>
        <p:cNvPr id="1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48753" name="Rectangle 12"/>
            <p:cNvSpPr/>
            <p:nvPr/>
          </p:nvSpPr>
          <p:spPr>
            <a:xfrm>
              <a:off x="0" y="0"/>
              <a:ext cx="9118832" cy="6858000"/>
            </a:xfrm>
            <a:prstGeom prst="rect"/>
            <a:blipFill>
              <a:blip xmlns:r="http://schemas.openxmlformats.org/officeDocument/2006/relationships" r:embed="rId1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754" name="Oval 13"/>
            <p:cNvSpPr/>
            <p:nvPr/>
          </p:nvSpPr>
          <p:spPr>
            <a:xfrm>
              <a:off x="0" y="2895600"/>
              <a:ext cx="2362200" cy="2362200"/>
            </a:xfrm>
            <a:prstGeom prst="ellipse"/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5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/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56" name="Oval 15"/>
            <p:cNvSpPr/>
            <p:nvPr/>
          </p:nvSpPr>
          <p:spPr>
            <a:xfrm>
              <a:off x="5689832" y="0"/>
              <a:ext cx="1600200" cy="16002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5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5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/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59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/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60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ah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48761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ah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48762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ah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1048763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b="0" sz="2400"/>
            </a:lvl1pPr>
          </a:lstStyle>
          <a:p>
            <a:r>
              <a:rPr lang="tr-TR" smtClean="0"/>
              <a:t>Asıl başlık stili için tıklatın</a:t>
            </a:r>
            <a:endParaRPr dirty="0" lang="en-US"/>
          </a:p>
        </p:txBody>
      </p:sp>
      <p:sp>
        <p:nvSpPr>
          <p:cNvPr id="1048764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algn="tl" blurRad="50800" dir="5400000" dist="50800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600"/>
            </a:lvl2pPr>
            <a:lvl3pPr indent="0" marL="914400">
              <a:buNone/>
              <a:defRPr sz="16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dirty="0" lang="en-US"/>
          </a:p>
        </p:txBody>
      </p:sp>
      <p:sp>
        <p:nvSpPr>
          <p:cNvPr id="1048765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indent="0" marL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4876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104876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68" name="Rectangle 9"/>
          <p:cNvSpPr/>
          <p:nvPr/>
        </p:nvSpPr>
        <p:spPr>
          <a:xfrm>
            <a:off x="7745644" y="0"/>
            <a:ext cx="685800" cy="1099458"/>
          </a:xfrm>
          <a:prstGeom prst="rect"/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76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/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image" Target="../media/image1.jpeg"/><Relationship Id="rId1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48576" name="Rectangle 13"/>
            <p:cNvSpPr/>
            <p:nvPr/>
          </p:nvSpPr>
          <p:spPr>
            <a:xfrm>
              <a:off x="0" y="0"/>
              <a:ext cx="9118832" cy="6858000"/>
            </a:xfrm>
            <a:prstGeom prst="rect"/>
            <a:blipFill>
              <a:blip xmlns:r="http://schemas.openxmlformats.org/officeDocument/2006/relationships" r:embed="rId18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577" name="Oval 20"/>
            <p:cNvSpPr/>
            <p:nvPr/>
          </p:nvSpPr>
          <p:spPr>
            <a:xfrm>
              <a:off x="0" y="2895600"/>
              <a:ext cx="2362200" cy="2362200"/>
            </a:xfrm>
            <a:prstGeom prst="ellipse"/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78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/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79" name="Oval 22"/>
            <p:cNvSpPr/>
            <p:nvPr/>
          </p:nvSpPr>
          <p:spPr>
            <a:xfrm>
              <a:off x="5689832" y="0"/>
              <a:ext cx="1600200" cy="16002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0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1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/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2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ah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48583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ah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4858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ah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1048585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r>
              <a:rPr lang="tr-TR" smtClean="0"/>
              <a:t>Asıl başlık stili için tıklatın</a:t>
            </a:r>
            <a:endParaRPr dirty="0" lang="en-US"/>
          </a:p>
        </p:txBody>
      </p:sp>
      <p:sp>
        <p:nvSpPr>
          <p:cNvPr id="1048586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dirty="0" lang="en-US"/>
          </a:p>
        </p:txBody>
      </p:sp>
      <p:sp>
        <p:nvSpPr>
          <p:cNvPr id="1048587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b="1" sz="900" i="0">
                <a:solidFill>
                  <a:schemeClr val="accent1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104858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b="1" sz="900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048589" name="Rectangle 25"/>
          <p:cNvSpPr/>
          <p:nvPr/>
        </p:nvSpPr>
        <p:spPr>
          <a:xfrm>
            <a:off x="7745644" y="0"/>
            <a:ext cx="685800" cy="1099458"/>
          </a:xfrm>
          <a:prstGeom prst="rect"/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590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/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457200" eaLnBrk="1" hangingPunct="1" latinLnBrk="0" rtl="0">
        <a:spcBef>
          <a:spcPct val="0"/>
        </a:spcBef>
        <a:buNone/>
        <a:defRPr b="0" sz="320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457200" eaLnBrk="1" hangingPunct="1" indent="-342900" latinLnBrk="0" marL="3429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b="0" sz="180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algn="l" defTabSz="457200" eaLnBrk="1" hangingPunct="1" indent="-283464" latinLnBrk="0" marL="6858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b="0" sz="160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algn="l" defTabSz="457200" eaLnBrk="1" hangingPunct="1" indent="-228600" latinLnBrk="0" marL="96012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b="0" sz="140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algn="l" defTabSz="457200" eaLnBrk="1" hangingPunct="1" indent="-228600" latinLnBrk="0" marL="123444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b="0" sz="120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algn="l" defTabSz="457200" eaLnBrk="1" hangingPunct="1" indent="-228600" latinLnBrk="0" marL="150876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b="0" sz="120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algn="l" defTabSz="457200" eaLnBrk="1" hangingPunct="1" indent="-228600" latinLnBrk="0" marL="18146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b="0" sz="120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algn="l" defTabSz="457200" eaLnBrk="1" hangingPunct="1" indent="-228600" latinLnBrk="0" marL="20718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b="0" sz="120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algn="l" defTabSz="457200" eaLnBrk="1" hangingPunct="1" indent="-228600" latinLnBrk="0" marL="22590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b="0" sz="120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algn="l" defTabSz="457200" eaLnBrk="1" hangingPunct="1" indent="-228600" latinLnBrk="0" marL="24862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b="0" sz="120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4572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4572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4572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4572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4572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4572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4572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4572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4572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extBox 1"/>
          <p:cNvSpPr txBox="1"/>
          <p:nvPr/>
        </p:nvSpPr>
        <p:spPr>
          <a:xfrm>
            <a:off x="849745" y="2262909"/>
            <a:ext cx="8026400" cy="4485641"/>
          </a:xfrm>
          <a:prstGeom prst="rect"/>
          <a:noFill/>
        </p:spPr>
        <p:txBody>
          <a:bodyPr wrap="square">
            <a:spAutoFit/>
          </a:bodyPr>
          <a:p>
            <a:pPr algn="l" indent="-457200" marL="457200">
              <a:buFont typeface="Arial" panose="020B0604020202020204" pitchFamily="34" charset="0"/>
              <a:buChar char="•"/>
              <a:defRPr b="1" sz="4400">
                <a:solidFill>
                  <a:srgbClr val="00467F"/>
                </a:solidFill>
              </a:defRPr>
            </a:pPr>
            <a:r>
              <a:rPr dirty="0" sz="3200" lang="tr-TR" smtClean="0">
                <a:solidFill>
                  <a:schemeClr val="accent1"/>
                </a:solidFill>
              </a:rPr>
              <a:t>AKRAN İLETİŞİMİ VE ÖNEMİ</a:t>
            </a:r>
          </a:p>
          <a:p>
            <a:pPr indent="-457200" marL="457200">
              <a:buFont typeface="Arial" panose="020B0604020202020204" pitchFamily="34" charset="0"/>
              <a:buChar char="•"/>
              <a:defRPr b="1" sz="4400">
                <a:solidFill>
                  <a:srgbClr val="00467F"/>
                </a:solidFill>
              </a:defRPr>
            </a:pPr>
            <a:r>
              <a:rPr dirty="0" sz="3200" lang="es-ES">
                <a:solidFill>
                  <a:schemeClr val="accent1"/>
                </a:solidFill>
              </a:rPr>
              <a:t>İLETIŞIM, ETKIN DINLEME VE EMPATI</a:t>
            </a:r>
            <a:endParaRPr dirty="0" sz="3200" lang="tr-TR">
              <a:solidFill>
                <a:schemeClr val="accent1"/>
              </a:solidFill>
            </a:endParaRPr>
          </a:p>
          <a:p>
            <a:pPr indent="-457200" marL="457200">
              <a:buFont typeface="Arial" panose="020B0604020202020204" pitchFamily="34" charset="0"/>
              <a:buChar char="•"/>
              <a:defRPr b="1" sz="4400">
                <a:solidFill>
                  <a:srgbClr val="00467F"/>
                </a:solidFill>
              </a:defRPr>
            </a:pPr>
            <a:r>
              <a:rPr dirty="0" sz="3200" lang="tr-TR" smtClean="0">
                <a:solidFill>
                  <a:schemeClr val="accent1"/>
                </a:solidFill>
              </a:rPr>
              <a:t>AKRAN ZORBALIĞI</a:t>
            </a:r>
          </a:p>
          <a:p>
            <a:pPr indent="-457200" marL="457200">
              <a:buFont typeface="Arial" panose="020B0604020202020204" pitchFamily="34" charset="0"/>
              <a:buChar char="•"/>
              <a:defRPr b="1" sz="4400">
                <a:solidFill>
                  <a:srgbClr val="00467F"/>
                </a:solidFill>
              </a:defRPr>
            </a:pPr>
            <a:r>
              <a:rPr dirty="0" sz="3200" lang="tr-TR">
                <a:solidFill>
                  <a:schemeClr val="accent1"/>
                </a:solidFill>
              </a:rPr>
              <a:t>ÇATIŞMA ÇÖZME </a:t>
            </a:r>
            <a:r>
              <a:rPr dirty="0" sz="3200" lang="tr-TR" smtClean="0">
                <a:solidFill>
                  <a:schemeClr val="accent1"/>
                </a:solidFill>
              </a:rPr>
              <a:t>BECERİLERİ</a:t>
            </a:r>
          </a:p>
          <a:p>
            <a:pPr indent="-457200" marL="457200">
              <a:buFont typeface="Arial" panose="020B0604020202020204" pitchFamily="34" charset="0"/>
              <a:buChar char="•"/>
              <a:defRPr b="1" sz="4400">
                <a:solidFill>
                  <a:srgbClr val="00467F"/>
                </a:solidFill>
              </a:defRPr>
            </a:pPr>
            <a:r>
              <a:rPr dirty="0" sz="3200" lang="tr-TR">
                <a:solidFill>
                  <a:schemeClr val="accent1"/>
                </a:solidFill>
              </a:rPr>
              <a:t>AKRAN İLETİŞİMİ VE KENDİNİ İFADE ETME </a:t>
            </a:r>
            <a:r>
              <a:rPr dirty="0" sz="3200" lang="tr-TR" smtClean="0">
                <a:solidFill>
                  <a:schemeClr val="accent1"/>
                </a:solidFill>
              </a:rPr>
              <a:t>BECERİLERİ</a:t>
            </a:r>
          </a:p>
          <a:p>
            <a:pPr indent="-457200" marL="457200">
              <a:buFont typeface="Arial" panose="020B0604020202020204" pitchFamily="34" charset="0"/>
              <a:buChar char="•"/>
              <a:defRPr b="1" sz="4400">
                <a:solidFill>
                  <a:srgbClr val="00467F"/>
                </a:solidFill>
              </a:defRPr>
            </a:pPr>
            <a:r>
              <a:rPr dirty="0" sz="3200" lang="tr-TR">
                <a:solidFill>
                  <a:schemeClr val="accent1"/>
                </a:solidFill>
              </a:rPr>
              <a:t>İLETİŞİMDE BEN DİLİ VE SEN DİLİ</a:t>
            </a:r>
            <a:endParaRPr dirty="0" sz="3200" lang="tr-TR" smtClean="0">
              <a:solidFill>
                <a:schemeClr val="accent1"/>
              </a:solidFill>
            </a:endParaRPr>
          </a:p>
          <a:p>
            <a:pPr>
              <a:defRPr b="1" sz="4400">
                <a:solidFill>
                  <a:srgbClr val="00467F"/>
                </a:solidFill>
              </a:defRPr>
            </a:pPr>
            <a:endParaRPr dirty="0" sz="2400" lang="tr-TR" smtClean="0"/>
          </a:p>
          <a:p>
            <a:pPr algn="l">
              <a:defRPr b="1" sz="4400">
                <a:solidFill>
                  <a:srgbClr val="00467F"/>
                </a:solidFill>
              </a:defRPr>
            </a:pP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t>Örnek Vaka</a:t>
            </a:r>
          </a:p>
        </p:txBody>
      </p:sp>
      <p:sp>
        <p:nvSpPr>
          <p:cNvPr id="104861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dirty="0" sz="2400" lang="tr-TR" smtClean="0"/>
              <a:t>4</a:t>
            </a:r>
            <a:r>
              <a:rPr dirty="0" sz="2400" smtClean="0"/>
              <a:t>. </a:t>
            </a:r>
            <a:r>
              <a:rPr dirty="0" sz="2400" err="1"/>
              <a:t>sınıf</a:t>
            </a:r>
            <a:r>
              <a:rPr dirty="0" sz="2400"/>
              <a:t> </a:t>
            </a:r>
            <a:r>
              <a:rPr dirty="0" sz="2400" err="1"/>
              <a:t>öğrencisi</a:t>
            </a:r>
            <a:r>
              <a:rPr dirty="0" sz="2400"/>
              <a:t> </a:t>
            </a:r>
            <a:r>
              <a:rPr dirty="0" sz="2400" err="1"/>
              <a:t>Zeynep</a:t>
            </a:r>
            <a:r>
              <a:rPr dirty="0" sz="2400"/>
              <a:t> </a:t>
            </a:r>
            <a:r>
              <a:rPr dirty="0" sz="2400" err="1"/>
              <a:t>okulda</a:t>
            </a:r>
            <a:r>
              <a:rPr dirty="0" sz="2400"/>
              <a:t> </a:t>
            </a:r>
            <a:r>
              <a:rPr dirty="0" sz="2400" err="1"/>
              <a:t>kimseyle</a:t>
            </a:r>
            <a:r>
              <a:rPr dirty="0" sz="2400"/>
              <a:t> </a:t>
            </a:r>
            <a:r>
              <a:rPr dirty="0" sz="2400" err="1"/>
              <a:t>konuşmuyor</a:t>
            </a:r>
            <a:r>
              <a:rPr dirty="0" sz="2400"/>
              <a:t>.</a:t>
            </a:r>
          </a:p>
          <a:p>
            <a:pPr indent="0" marL="0">
              <a:buNone/>
            </a:pPr>
            <a:r>
              <a:rPr dirty="0" sz="2400" err="1"/>
              <a:t>Öğretmeni</a:t>
            </a:r>
            <a:r>
              <a:rPr dirty="0" sz="2400"/>
              <a:t> </a:t>
            </a:r>
            <a:r>
              <a:rPr dirty="0" sz="2400" err="1"/>
              <a:t>grup</a:t>
            </a:r>
            <a:r>
              <a:rPr dirty="0" sz="2400"/>
              <a:t> </a:t>
            </a:r>
            <a:r>
              <a:rPr dirty="0" sz="2400" err="1"/>
              <a:t>çalışmasına</a:t>
            </a:r>
            <a:r>
              <a:rPr dirty="0" sz="2400"/>
              <a:t> </a:t>
            </a:r>
            <a:r>
              <a:rPr dirty="0" sz="2400" err="1"/>
              <a:t>katılmadığını</a:t>
            </a:r>
            <a:r>
              <a:rPr dirty="0" sz="2400"/>
              <a:t> </a:t>
            </a:r>
            <a:r>
              <a:rPr dirty="0" sz="2400" err="1"/>
              <a:t>fark</a:t>
            </a:r>
            <a:r>
              <a:rPr dirty="0" sz="2400"/>
              <a:t> </a:t>
            </a:r>
            <a:r>
              <a:rPr dirty="0" sz="2400" err="1"/>
              <a:t>ediyor</a:t>
            </a:r>
            <a:r>
              <a:rPr dirty="0" sz="2400"/>
              <a:t>.</a:t>
            </a:r>
          </a:p>
          <a:p>
            <a:r>
              <a:rPr dirty="0" sz="2400"/>
              <a:t>→ </a:t>
            </a:r>
            <a:r>
              <a:rPr dirty="0" sz="2400" err="1"/>
              <a:t>Neler</a:t>
            </a:r>
            <a:r>
              <a:rPr dirty="0" sz="2400"/>
              <a:t> </a:t>
            </a:r>
            <a:r>
              <a:rPr dirty="0" sz="2400" err="1"/>
              <a:t>yapılabilir</a:t>
            </a:r>
            <a:r>
              <a:rPr dirty="0" sz="2400"/>
              <a:t>?</a:t>
            </a:r>
          </a:p>
          <a:p>
            <a:r>
              <a:rPr dirty="0" sz="2400"/>
              <a:t>→ </a:t>
            </a:r>
            <a:r>
              <a:rPr dirty="0" sz="2400" lang="tr-TR" smtClean="0"/>
              <a:t>Ö</a:t>
            </a:r>
            <a:r>
              <a:rPr dirty="0" sz="2400" err="1" smtClean="0"/>
              <a:t>ğretmenin</a:t>
            </a:r>
            <a:r>
              <a:rPr dirty="0" sz="2400" smtClean="0"/>
              <a:t> </a:t>
            </a:r>
            <a:r>
              <a:rPr dirty="0" sz="2400" err="1"/>
              <a:t>yaklaşımı</a:t>
            </a:r>
            <a:r>
              <a:rPr dirty="0" sz="2400"/>
              <a:t> </a:t>
            </a:r>
            <a:r>
              <a:rPr dirty="0" sz="2400" err="1"/>
              <a:t>nasıl</a:t>
            </a:r>
            <a:r>
              <a:rPr dirty="0" sz="2400"/>
              <a:t> </a:t>
            </a:r>
            <a:r>
              <a:rPr dirty="0" sz="2400" err="1"/>
              <a:t>olmalı</a:t>
            </a:r>
            <a:r>
              <a:rPr dirty="0" sz="2400"/>
              <a:t>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s-ES" smtClean="0"/>
              <a:t>İLETIŞIM, ETKIN DINLEME VE EMPATI</a:t>
            </a:r>
            <a:endParaRPr dirty="0" lang="tr-TR"/>
          </a:p>
        </p:txBody>
      </p:sp>
      <p:sp>
        <p:nvSpPr>
          <p:cNvPr id="1048619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algn="ctr" indent="0" marL="0">
              <a:buNone/>
            </a:pPr>
            <a:r>
              <a:rPr b="1" dirty="0" sz="2400" lang="tr-TR">
                <a:solidFill>
                  <a:schemeClr val="accent1"/>
                </a:solidFill>
              </a:rPr>
              <a:t>“Anlamak, anlatmaktan değerlidir</a:t>
            </a:r>
            <a:r>
              <a:rPr b="1" dirty="0" sz="2400" lang="tr-TR" smtClean="0">
                <a:solidFill>
                  <a:schemeClr val="accent1"/>
                </a:solidFill>
              </a:rPr>
              <a:t>.”</a:t>
            </a:r>
          </a:p>
          <a:p>
            <a:pPr algn="ctr" indent="0" marL="0">
              <a:buNone/>
            </a:pPr>
            <a:endParaRPr b="1" dirty="0" lang="tr-TR">
              <a:solidFill>
                <a:schemeClr val="accent1"/>
              </a:solidFill>
            </a:endParaRPr>
          </a:p>
          <a:p>
            <a:r>
              <a:rPr dirty="0" sz="2400" lang="tr-TR"/>
              <a:t>İnsanlar arası ilişkilerin temelinde iletişim vardır</a:t>
            </a:r>
            <a:r>
              <a:rPr dirty="0" sz="2400" lang="tr-TR" smtClean="0"/>
              <a:t>.</a:t>
            </a:r>
            <a:endParaRPr dirty="0" sz="2400" lang="tr-TR"/>
          </a:p>
          <a:p>
            <a:r>
              <a:rPr dirty="0" sz="2400" lang="tr-TR"/>
              <a:t>Dinlenilmek, anlaşılmak kadar değerlidir</a:t>
            </a:r>
            <a:r>
              <a:rPr dirty="0" sz="2400" lang="tr-TR" smtClean="0"/>
              <a:t>.</a:t>
            </a:r>
            <a:r>
              <a:rPr dirty="0" sz="2400" lang="tr-TR"/>
              <a:t> </a:t>
            </a:r>
          </a:p>
          <a:p>
            <a:r>
              <a:rPr dirty="0" sz="2400" lang="tr-TR"/>
              <a:t>Empati kurulamayan yerde güven gelişmez</a:t>
            </a:r>
            <a:r>
              <a:rPr dirty="0" sz="2400" lang="tr-TR" smtClean="0"/>
              <a:t>.</a:t>
            </a:r>
            <a:r>
              <a:rPr dirty="0" sz="2400" lang="tr-TR"/>
              <a:t> </a:t>
            </a:r>
          </a:p>
          <a:p>
            <a:r>
              <a:rPr dirty="0" sz="2400" lang="tr-TR"/>
              <a:t>Sağlıklı toplumlar sağlıklı iletişimle mümkündür.</a:t>
            </a:r>
          </a:p>
          <a:p>
            <a:pPr indent="0" marL="0">
              <a:buNone/>
            </a:pPr>
            <a:endParaRPr dirty="0"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tr-TR"/>
          </a:p>
        </p:txBody>
      </p:sp>
      <p:sp>
        <p:nvSpPr>
          <p:cNvPr id="1048621" name="İçerik Yer Tutucusu 2"/>
          <p:cNvSpPr>
            <a:spLocks noGrp="1"/>
          </p:cNvSpPr>
          <p:nvPr>
            <p:ph idx="1"/>
          </p:nvPr>
        </p:nvSpPr>
        <p:spPr>
          <a:xfrm>
            <a:off x="864382" y="2489199"/>
            <a:ext cx="7171254" cy="3874655"/>
          </a:xfrm>
        </p:spPr>
        <p:txBody>
          <a:bodyPr>
            <a:normAutofit/>
          </a:bodyPr>
          <a:p>
            <a:pPr indent="0" marL="0">
              <a:buNone/>
            </a:pPr>
            <a:r>
              <a:rPr b="1" dirty="0" sz="3200" lang="tr-TR" smtClean="0"/>
              <a:t>İletişim nedir?</a:t>
            </a:r>
          </a:p>
          <a:p>
            <a:pPr indent="0" marL="0">
              <a:buNone/>
            </a:pPr>
            <a:r>
              <a:rPr dirty="0" sz="3200" lang="tr-TR" smtClean="0"/>
              <a:t>Duygu</a:t>
            </a:r>
            <a:r>
              <a:rPr dirty="0" sz="3200" lang="tr-TR"/>
              <a:t>, düşünce ve bilgilerin aktarılması sürecidir.</a:t>
            </a:r>
          </a:p>
          <a:p>
            <a:pPr indent="0" marL="0">
              <a:buNone/>
            </a:pPr>
            <a:endParaRPr dirty="0" sz="3200" lang="tr-TR"/>
          </a:p>
          <a:p>
            <a:pPr indent="0" marL="0">
              <a:buNone/>
            </a:pPr>
            <a:r>
              <a:rPr dirty="0" sz="3200" lang="tr-TR"/>
              <a:t>İletişimin öğeleri: Gönderici, alıcı, mesaj, kanal, geri bildirim</a:t>
            </a:r>
          </a:p>
          <a:p>
            <a:pPr indent="0" marL="0">
              <a:buNone/>
            </a:pPr>
            <a:endParaRPr dirty="0" sz="3200" lang="tr-TR" smtClean="0"/>
          </a:p>
          <a:p>
            <a:pPr indent="0" marL="0">
              <a:buNone/>
            </a:pPr>
            <a:r>
              <a:rPr dirty="0" sz="3200" lang="tr-TR" smtClean="0"/>
              <a:t>İletişim </a:t>
            </a:r>
            <a:r>
              <a:rPr dirty="0" sz="3200" lang="tr-TR"/>
              <a:t>Türleri</a:t>
            </a:r>
            <a:r>
              <a:rPr dirty="0" sz="3200" lang="tr-TR" smtClean="0"/>
              <a:t>:</a:t>
            </a:r>
            <a:endParaRPr dirty="0" sz="3200" lang="tr-TR"/>
          </a:p>
          <a:p>
            <a:r>
              <a:rPr dirty="0" sz="3200" lang="tr-TR"/>
              <a:t>Sözlü </a:t>
            </a:r>
            <a:r>
              <a:rPr dirty="0" sz="3200" lang="tr-TR" smtClean="0"/>
              <a:t>iletişim</a:t>
            </a:r>
            <a:endParaRPr dirty="0" sz="3200" lang="tr-TR"/>
          </a:p>
          <a:p>
            <a:r>
              <a:rPr dirty="0" sz="3200" lang="tr-TR"/>
              <a:t>Sözsüz iletişim (beden dili</a:t>
            </a:r>
            <a:r>
              <a:rPr dirty="0" sz="3200" lang="tr-TR" smtClean="0"/>
              <a:t>)</a:t>
            </a:r>
            <a:endParaRPr dirty="0" sz="3200" lang="tr-TR"/>
          </a:p>
          <a:p>
            <a:r>
              <a:rPr dirty="0" sz="3200" lang="tr-TR"/>
              <a:t>Yazılı </a:t>
            </a:r>
            <a:r>
              <a:rPr dirty="0" sz="3200" lang="tr-TR" smtClean="0"/>
              <a:t>iletişim</a:t>
            </a:r>
            <a:r>
              <a:rPr dirty="0" sz="3200" lang="tr-TR"/>
              <a:t> </a:t>
            </a:r>
          </a:p>
          <a:p>
            <a:r>
              <a:rPr dirty="0" sz="3200" lang="tr-TR"/>
              <a:t>Görsel/dijital iletişim</a:t>
            </a:r>
          </a:p>
          <a:p>
            <a:pPr indent="0" marL="0">
              <a:buNone/>
            </a:pPr>
            <a:endParaRPr dirty="0"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tr-TR"/>
          </a:p>
        </p:txBody>
      </p:sp>
      <p:sp>
        <p:nvSpPr>
          <p:cNvPr id="104862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b="1" dirty="0" sz="2400" lang="tr-TR"/>
              <a:t>Sağlıklı İletişimin Temel Özellikleri</a:t>
            </a:r>
          </a:p>
          <a:p>
            <a:pPr indent="0" marL="0">
              <a:buNone/>
            </a:pPr>
            <a:r>
              <a:rPr dirty="0" sz="2400" lang="tr-TR"/>
              <a:t> </a:t>
            </a:r>
          </a:p>
          <a:p>
            <a:r>
              <a:rPr dirty="0" sz="2400" lang="tr-TR"/>
              <a:t>Açıklık ve </a:t>
            </a:r>
            <a:r>
              <a:rPr dirty="0" sz="2400" lang="tr-TR" smtClean="0"/>
              <a:t>dürüstlük</a:t>
            </a:r>
            <a:r>
              <a:rPr dirty="0" sz="2400" lang="tr-TR"/>
              <a:t> </a:t>
            </a:r>
          </a:p>
          <a:p>
            <a:r>
              <a:rPr dirty="0" sz="2400" lang="tr-TR"/>
              <a:t>Saygı temelli </a:t>
            </a:r>
            <a:r>
              <a:rPr dirty="0" sz="2400" lang="tr-TR" smtClean="0"/>
              <a:t>yaklaşım</a:t>
            </a:r>
            <a:r>
              <a:rPr dirty="0" sz="2400" lang="tr-TR"/>
              <a:t> </a:t>
            </a:r>
          </a:p>
          <a:p>
            <a:r>
              <a:rPr dirty="0" sz="2400" lang="tr-TR"/>
              <a:t>Geri bildirim </a:t>
            </a:r>
            <a:r>
              <a:rPr dirty="0" sz="2400" lang="tr-TR" smtClean="0"/>
              <a:t>verme</a:t>
            </a:r>
            <a:r>
              <a:rPr dirty="0" sz="2400" lang="tr-TR"/>
              <a:t> </a:t>
            </a:r>
          </a:p>
          <a:p>
            <a:r>
              <a:rPr dirty="0" sz="2400" lang="tr-TR"/>
              <a:t>Zamanlama ve uygun </a:t>
            </a:r>
            <a:r>
              <a:rPr dirty="0" sz="2400" lang="tr-TR" smtClean="0"/>
              <a:t>ortam</a:t>
            </a:r>
            <a:r>
              <a:rPr dirty="0" sz="2400" lang="tr-TR"/>
              <a:t> </a:t>
            </a:r>
          </a:p>
          <a:p>
            <a:r>
              <a:rPr dirty="0" sz="2400" lang="tr-TR"/>
              <a:t>Duygusal farkındalık</a:t>
            </a:r>
          </a:p>
          <a:p>
            <a:pPr indent="0" marL="0">
              <a:buNone/>
            </a:pPr>
            <a:endParaRPr dirty="0" lang="tr-T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/>
              <a:t>Etkin Dinleme Nedir?</a:t>
            </a:r>
            <a:br>
              <a:rPr dirty="0" lang="tr-TR"/>
            </a:br>
            <a:endParaRPr dirty="0" lang="tr-TR"/>
          </a:p>
        </p:txBody>
      </p:sp>
      <p:sp>
        <p:nvSpPr>
          <p:cNvPr id="1048625" name="İçerik Yer Tutucusu 2"/>
          <p:cNvSpPr>
            <a:spLocks noGrp="1"/>
          </p:cNvSpPr>
          <p:nvPr>
            <p:ph idx="1"/>
          </p:nvPr>
        </p:nvSpPr>
        <p:spPr>
          <a:xfrm>
            <a:off x="864382" y="2152073"/>
            <a:ext cx="7559182" cy="4257963"/>
          </a:xfrm>
        </p:spPr>
        <p:txBody>
          <a:bodyPr>
            <a:normAutofit/>
          </a:bodyPr>
          <a:p>
            <a:pPr indent="0" marL="0">
              <a:buNone/>
            </a:pPr>
            <a:r>
              <a:rPr dirty="0" lang="tr-TR"/>
              <a:t> </a:t>
            </a:r>
          </a:p>
          <a:p>
            <a:pPr indent="0" marL="0">
              <a:buNone/>
            </a:pPr>
            <a:r>
              <a:rPr dirty="0" sz="2900" lang="tr-TR"/>
              <a:t>Karşımızdakini gerçekten anlamaya yönelik, dikkatli, yargılamayan dinleme biçimidir.</a:t>
            </a:r>
          </a:p>
          <a:p>
            <a:pPr indent="0" marL="0">
              <a:buNone/>
            </a:pPr>
            <a:r>
              <a:rPr dirty="0" sz="2900" lang="tr-TR"/>
              <a:t>  </a:t>
            </a:r>
          </a:p>
          <a:p>
            <a:r>
              <a:rPr dirty="0" sz="2900" lang="tr-TR"/>
              <a:t>Göz teması kurmak</a:t>
            </a:r>
          </a:p>
          <a:p>
            <a:pPr indent="0" marL="0">
              <a:buNone/>
            </a:pPr>
            <a:r>
              <a:rPr dirty="0" sz="2900" lang="tr-TR"/>
              <a:t> </a:t>
            </a:r>
          </a:p>
          <a:p>
            <a:r>
              <a:rPr dirty="0" sz="2900" lang="tr-TR"/>
              <a:t>Baş sallamak, kısa sözel tepkiler (“</a:t>
            </a:r>
            <a:r>
              <a:rPr dirty="0" sz="2900" lang="tr-TR" err="1"/>
              <a:t>hı</a:t>
            </a:r>
            <a:r>
              <a:rPr dirty="0" sz="2900" lang="tr-TR"/>
              <a:t> </a:t>
            </a:r>
            <a:r>
              <a:rPr dirty="0" sz="2900" lang="tr-TR" err="1"/>
              <a:t>hı</a:t>
            </a:r>
            <a:r>
              <a:rPr dirty="0" sz="2900" lang="tr-TR"/>
              <a:t>”, “anlıyorum”)</a:t>
            </a:r>
          </a:p>
          <a:p>
            <a:pPr indent="0" marL="0">
              <a:buNone/>
            </a:pPr>
            <a:r>
              <a:rPr dirty="0" sz="2900" lang="tr-TR"/>
              <a:t> </a:t>
            </a:r>
          </a:p>
          <a:p>
            <a:r>
              <a:rPr dirty="0" sz="2900" lang="tr-TR"/>
              <a:t>Yüz ifadeleriyle desteklemek</a:t>
            </a:r>
          </a:p>
          <a:p>
            <a:pPr indent="0" marL="0">
              <a:buNone/>
            </a:pPr>
            <a:r>
              <a:rPr dirty="0" sz="2900" lang="tr-TR"/>
              <a:t> </a:t>
            </a:r>
          </a:p>
          <a:p>
            <a:r>
              <a:rPr dirty="0" sz="2900" lang="tr-TR"/>
              <a:t>Sorularla ilgi göstermek</a:t>
            </a:r>
          </a:p>
          <a:p>
            <a:pPr indent="0" marL="0">
              <a:buNone/>
            </a:pPr>
            <a:r>
              <a:rPr dirty="0" sz="2900" lang="tr-TR"/>
              <a:t> </a:t>
            </a:r>
          </a:p>
          <a:p>
            <a:r>
              <a:rPr dirty="0" sz="2900" lang="tr-TR"/>
              <a:t>Kendi yargımızı katmamak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Unvan 1"/>
          <p:cNvSpPr>
            <a:spLocks noGrp="1"/>
          </p:cNvSpPr>
          <p:nvPr>
            <p:ph type="title"/>
          </p:nvPr>
        </p:nvSpPr>
        <p:spPr>
          <a:xfrm>
            <a:off x="865970" y="1047171"/>
            <a:ext cx="6343672" cy="709865"/>
          </a:xfrm>
        </p:spPr>
        <p:txBody>
          <a:bodyPr/>
          <a:p>
            <a:r>
              <a:rPr dirty="0" lang="tr-TR"/>
              <a:t>Etkin Dinlemeyi Engelleyen Davranışlar</a:t>
            </a:r>
            <a:br>
              <a:rPr dirty="0" lang="tr-TR"/>
            </a:br>
            <a:endParaRPr dirty="0" lang="tr-TR"/>
          </a:p>
        </p:txBody>
      </p:sp>
      <p:sp>
        <p:nvSpPr>
          <p:cNvPr id="1048627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dirty="0" lang="tr-TR"/>
              <a:t> </a:t>
            </a:r>
          </a:p>
          <a:p>
            <a:r>
              <a:rPr dirty="0" sz="2400" lang="tr-TR"/>
              <a:t>Dinlerken başka şey </a:t>
            </a:r>
            <a:r>
              <a:rPr dirty="0" sz="2400" lang="tr-TR" smtClean="0"/>
              <a:t>düşünmek</a:t>
            </a:r>
            <a:endParaRPr dirty="0" sz="2400" lang="tr-TR"/>
          </a:p>
          <a:p>
            <a:r>
              <a:rPr dirty="0" sz="2400" lang="tr-TR"/>
              <a:t>Laf </a:t>
            </a:r>
            <a:r>
              <a:rPr dirty="0" sz="2400" lang="tr-TR" smtClean="0"/>
              <a:t>kesmek</a:t>
            </a:r>
            <a:endParaRPr dirty="0" sz="2400" lang="tr-TR"/>
          </a:p>
          <a:p>
            <a:r>
              <a:rPr dirty="0" sz="2400" lang="tr-TR"/>
              <a:t>Konuyu kendi üzerine </a:t>
            </a:r>
            <a:r>
              <a:rPr dirty="0" sz="2400" lang="tr-TR" smtClean="0"/>
              <a:t>çekmek</a:t>
            </a:r>
            <a:endParaRPr dirty="0" sz="2400" lang="tr-TR"/>
          </a:p>
          <a:p>
            <a:r>
              <a:rPr dirty="0" sz="2400" lang="tr-TR"/>
              <a:t>Çözüm sunma </a:t>
            </a:r>
            <a:r>
              <a:rPr dirty="0" sz="2400" lang="tr-TR" smtClean="0"/>
              <a:t>baskısı</a:t>
            </a:r>
            <a:r>
              <a:rPr dirty="0" sz="2400" lang="tr-TR"/>
              <a:t> </a:t>
            </a:r>
          </a:p>
          <a:p>
            <a:r>
              <a:rPr dirty="0" sz="2400" lang="tr-TR"/>
              <a:t>Telefon/dijital dikkat dağınıklığı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/>
              <a:t>Empati Nedir?</a:t>
            </a:r>
            <a:br>
              <a:rPr dirty="0" lang="tr-TR"/>
            </a:br>
            <a:endParaRPr dirty="0" lang="tr-TR"/>
          </a:p>
        </p:txBody>
      </p:sp>
      <p:sp>
        <p:nvSpPr>
          <p:cNvPr id="1048629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endParaRPr dirty="0" lang="tr-TR"/>
          </a:p>
          <a:p>
            <a:r>
              <a:rPr dirty="0" sz="2600" lang="tr-TR"/>
              <a:t>Başkasının duygularını anlamak ve hissetmek, onun bakış açısından bakabilmektir.</a:t>
            </a:r>
          </a:p>
          <a:p>
            <a:pPr indent="0" marL="0">
              <a:buNone/>
            </a:pPr>
            <a:r>
              <a:rPr dirty="0" sz="2600" lang="tr-TR"/>
              <a:t> </a:t>
            </a:r>
          </a:p>
          <a:p>
            <a:r>
              <a:rPr dirty="0" sz="2600" lang="tr-TR"/>
              <a:t>Empati, sempati veya acımak değildir</a:t>
            </a:r>
            <a:r>
              <a:rPr dirty="0" sz="2600" lang="tr-TR" smtClean="0"/>
              <a:t>.</a:t>
            </a:r>
          </a:p>
          <a:p>
            <a:pPr indent="0" marL="0">
              <a:buNone/>
            </a:pPr>
            <a:endParaRPr dirty="0" sz="2600" lang="tr-TR"/>
          </a:p>
          <a:p>
            <a:r>
              <a:rPr dirty="0" sz="2600" lang="tr-TR"/>
              <a:t>“Senin yerinde olsam…” düşüncesini aktif olarak yaşamak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 err="1"/>
              <a:t>Empatik</a:t>
            </a:r>
            <a:r>
              <a:rPr dirty="0" lang="tr-TR"/>
              <a:t> İletişimin Gücü</a:t>
            </a:r>
            <a:br>
              <a:rPr dirty="0" lang="tr-TR"/>
            </a:br>
            <a:endParaRPr dirty="0" lang="tr-TR"/>
          </a:p>
        </p:txBody>
      </p:sp>
      <p:sp>
        <p:nvSpPr>
          <p:cNvPr id="1048631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endParaRPr dirty="0" sz="2400" lang="tr-TR"/>
          </a:p>
          <a:p>
            <a:r>
              <a:rPr dirty="0" sz="2400" lang="tr-TR"/>
              <a:t>Anlayış ve güven ortamı </a:t>
            </a:r>
            <a:r>
              <a:rPr dirty="0" sz="2400" lang="tr-TR" smtClean="0"/>
              <a:t>oluşturur.</a:t>
            </a:r>
            <a:endParaRPr dirty="0" sz="2400" lang="tr-TR"/>
          </a:p>
          <a:p>
            <a:pPr indent="0" marL="0">
              <a:buNone/>
            </a:pPr>
            <a:r>
              <a:rPr dirty="0" sz="2400" lang="tr-TR"/>
              <a:t> </a:t>
            </a:r>
          </a:p>
          <a:p>
            <a:r>
              <a:rPr dirty="0" sz="2400" lang="tr-TR"/>
              <a:t>Aile, okul, iş ortamlarında çatışmaları </a:t>
            </a:r>
            <a:r>
              <a:rPr dirty="0" sz="2400" lang="tr-TR" smtClean="0"/>
              <a:t>azaltır.</a:t>
            </a:r>
            <a:endParaRPr dirty="0" sz="2400" lang="tr-TR"/>
          </a:p>
          <a:p>
            <a:pPr indent="0" marL="0">
              <a:buNone/>
            </a:pPr>
            <a:r>
              <a:rPr dirty="0" sz="2400" lang="tr-TR"/>
              <a:t> </a:t>
            </a:r>
          </a:p>
          <a:p>
            <a:r>
              <a:rPr dirty="0" sz="2400" lang="tr-TR"/>
              <a:t>Çocuklarla bağ </a:t>
            </a:r>
            <a:r>
              <a:rPr dirty="0" sz="2400" lang="tr-TR" smtClean="0"/>
              <a:t>kurmayı güçlendirir.</a:t>
            </a:r>
          </a:p>
          <a:p>
            <a:pPr indent="0" marL="0">
              <a:buNone/>
            </a:pPr>
            <a:r>
              <a:rPr dirty="0" sz="2400" lang="tr-TR" smtClean="0"/>
              <a:t> </a:t>
            </a:r>
          </a:p>
          <a:p>
            <a:r>
              <a:rPr dirty="0" sz="2400" lang="tr-TR" smtClean="0"/>
              <a:t>Zor anlarda duygusal destek sağlar.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/>
              <a:t>Örnek Durumlar ve Uygulamalar</a:t>
            </a:r>
            <a:br>
              <a:rPr dirty="0" lang="tr-TR"/>
            </a:br>
            <a:endParaRPr dirty="0" lang="tr-TR"/>
          </a:p>
        </p:txBody>
      </p:sp>
      <p:sp>
        <p:nvSpPr>
          <p:cNvPr id="104863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dirty="0" lang="tr-TR"/>
              <a:t> </a:t>
            </a:r>
          </a:p>
          <a:p>
            <a:r>
              <a:rPr dirty="0" lang="tr-TR"/>
              <a:t>Durum 1: Çocuğu dersten düşük not alan bir veli çok sinirli şekilde okula geliyor.</a:t>
            </a:r>
          </a:p>
          <a:p>
            <a:pPr indent="0" marL="0">
              <a:buNone/>
            </a:pPr>
            <a:r>
              <a:rPr dirty="0" lang="tr-TR"/>
              <a:t>→ Öğretmen nasıl etkin dinleme yapmalı?</a:t>
            </a:r>
          </a:p>
          <a:p>
            <a:pPr indent="0" marL="0">
              <a:buNone/>
            </a:pPr>
            <a:r>
              <a:rPr dirty="0" lang="tr-TR"/>
              <a:t>→ </a:t>
            </a:r>
            <a:r>
              <a:rPr dirty="0" lang="tr-TR" err="1"/>
              <a:t>Empatik</a:t>
            </a:r>
            <a:r>
              <a:rPr dirty="0" lang="tr-TR"/>
              <a:t> bir yaklaşım nasıl olur?</a:t>
            </a:r>
          </a:p>
          <a:p>
            <a:pPr indent="0" marL="0">
              <a:buNone/>
            </a:pPr>
            <a:r>
              <a:rPr dirty="0" lang="tr-TR"/>
              <a:t> </a:t>
            </a:r>
          </a:p>
          <a:p>
            <a:r>
              <a:rPr dirty="0" lang="tr-TR"/>
              <a:t>Durum 2: Eşiyle iletişim kurmakta zorlanan bir birey “beni dinlemiyor” diyor.</a:t>
            </a:r>
          </a:p>
          <a:p>
            <a:pPr indent="0" marL="0">
              <a:buNone/>
            </a:pPr>
            <a:r>
              <a:rPr dirty="0" lang="tr-TR"/>
              <a:t>→ Ne tür dinleme hataları yapılmış olabilir?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/>
              <a:t>Sonuç – Ne Yapabiliriz?</a:t>
            </a:r>
            <a:br>
              <a:rPr dirty="0" lang="tr-TR"/>
            </a:br>
            <a:r>
              <a:rPr dirty="0" lang="tr-TR"/>
              <a:t> </a:t>
            </a:r>
            <a:br>
              <a:rPr dirty="0" lang="tr-TR"/>
            </a:br>
            <a:endParaRPr dirty="0" lang="tr-TR"/>
          </a:p>
        </p:txBody>
      </p:sp>
      <p:sp>
        <p:nvSpPr>
          <p:cNvPr id="1048635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dirty="0" sz="2000" lang="tr-TR" smtClean="0"/>
              <a:t>İletişim </a:t>
            </a:r>
            <a:r>
              <a:rPr dirty="0" sz="2000" lang="tr-TR"/>
              <a:t>bir beceridir; öğrenilir ve geliştirilir.</a:t>
            </a:r>
          </a:p>
          <a:p>
            <a:pPr indent="0" marL="0">
              <a:buNone/>
            </a:pPr>
            <a:r>
              <a:rPr dirty="0" sz="2000" lang="tr-TR"/>
              <a:t> </a:t>
            </a:r>
          </a:p>
          <a:p>
            <a:r>
              <a:rPr dirty="0" sz="2000" lang="tr-TR"/>
              <a:t>Dinlemeye, anlamaya ve empatiye öncelik vermeliyiz.</a:t>
            </a:r>
          </a:p>
          <a:p>
            <a:pPr indent="0" marL="0">
              <a:buNone/>
            </a:pPr>
            <a:r>
              <a:rPr dirty="0" sz="2000" lang="tr-TR"/>
              <a:t> </a:t>
            </a:r>
          </a:p>
          <a:p>
            <a:r>
              <a:rPr dirty="0" sz="2000" lang="tr-TR"/>
              <a:t>Sağlıklı iletişim → Sağlıklı ilişkiler</a:t>
            </a:r>
          </a:p>
          <a:p>
            <a:pPr indent="0" marL="0">
              <a:buNone/>
            </a:pPr>
            <a:r>
              <a:rPr dirty="0" sz="2000" lang="tr-TR"/>
              <a:t> </a:t>
            </a:r>
          </a:p>
          <a:p>
            <a:r>
              <a:rPr dirty="0" sz="2000" lang="tr-TR"/>
              <a:t>Her birey önce “anlayan” olmaya çalışmalı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Content Placeholder 2"/>
          <p:cNvSpPr>
            <a:spLocks noGrp="1"/>
          </p:cNvSpPr>
          <p:nvPr>
            <p:ph idx="1"/>
          </p:nvPr>
        </p:nvSpPr>
        <p:spPr>
          <a:xfrm>
            <a:off x="471055" y="2692400"/>
            <a:ext cx="7573817" cy="3098800"/>
          </a:xfrm>
        </p:spPr>
        <p:txBody>
          <a:bodyPr>
            <a:noAutofit/>
          </a:bodyPr>
          <a:p>
            <a:r>
              <a:rPr dirty="0" sz="4000" err="1"/>
              <a:t>Hedef</a:t>
            </a:r>
            <a:r>
              <a:rPr dirty="0" sz="4000"/>
              <a:t> </a:t>
            </a:r>
            <a:r>
              <a:rPr dirty="0" sz="4000" err="1"/>
              <a:t>Kitle</a:t>
            </a:r>
            <a:r>
              <a:rPr dirty="0" sz="4000"/>
              <a:t>: </a:t>
            </a:r>
            <a:r>
              <a:rPr dirty="0" sz="4000" err="1" smtClean="0"/>
              <a:t>Öğretmenler</a:t>
            </a:r>
            <a:endParaRPr dirty="0" sz="4000"/>
          </a:p>
          <a:p>
            <a:r>
              <a:rPr dirty="0" sz="4000" smtClean="0"/>
              <a:t> </a:t>
            </a:r>
            <a:r>
              <a:rPr dirty="0" sz="4000" err="1"/>
              <a:t>Hazırlayan</a:t>
            </a:r>
            <a:r>
              <a:rPr dirty="0" sz="4000"/>
              <a:t>: </a:t>
            </a:r>
            <a:r>
              <a:rPr altLang="tr-TR" dirty="0" sz="4000" lang="en-US" smtClean="0"/>
              <a:t>A</a:t>
            </a:r>
            <a:r>
              <a:rPr altLang="tr-TR" dirty="0" sz="4000" lang="en-US" smtClean="0"/>
              <a:t>y</a:t>
            </a:r>
            <a:r>
              <a:rPr altLang="tr-TR" dirty="0" sz="4000" lang="tr-TR" smtClean="0"/>
              <a:t>şegül </a:t>
            </a:r>
            <a:r>
              <a:rPr altLang="tr-TR" dirty="0" sz="4000" lang="en-US" smtClean="0"/>
              <a:t>AYDINLI </a:t>
            </a:r>
            <a:r>
              <a:rPr altLang="tr-TR" dirty="0" sz="4000" lang="en-US" smtClean="0"/>
              <a:t>Y</a:t>
            </a:r>
            <a:r>
              <a:rPr altLang="tr-TR" dirty="0" sz="4000" lang="en-US" smtClean="0"/>
              <a:t>IĞCI </a:t>
            </a:r>
            <a:endParaRPr altLang="en-US" lang="zh-CN"/>
          </a:p>
          <a:p>
            <a:r>
              <a:rPr dirty="0" sz="4000" err="1" smtClean="0"/>
              <a:t>Tarih</a:t>
            </a:r>
            <a:r>
              <a:rPr dirty="0" sz="4000"/>
              <a:t>: </a:t>
            </a:r>
            <a:r>
              <a:rPr dirty="0" sz="4000" lang="tr-TR" smtClean="0"/>
              <a:t>26.06.2025</a:t>
            </a:r>
            <a:endParaRPr dirty="0" sz="40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lang="tr-TR" smtClean="0"/>
              <a:t>AKRAN ZORBALIĞI</a:t>
            </a:r>
            <a:r>
              <a:rPr dirty="0" lang="tr-TR"/>
              <a:t/>
            </a:r>
            <a:br>
              <a:rPr dirty="0" lang="tr-TR"/>
            </a:br>
            <a:endParaRPr dirty="0" lang="tr-TR"/>
          </a:p>
        </p:txBody>
      </p:sp>
      <p:sp>
        <p:nvSpPr>
          <p:cNvPr id="1048637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algn="ctr" indent="0" marL="0">
              <a:buNone/>
            </a:pPr>
            <a:r>
              <a:rPr b="1" dirty="0" sz="2600" lang="tr-TR" smtClean="0">
                <a:solidFill>
                  <a:schemeClr val="accent1"/>
                </a:solidFill>
              </a:rPr>
              <a:t>Fark </a:t>
            </a:r>
            <a:r>
              <a:rPr b="1" dirty="0" sz="2600" lang="tr-TR">
                <a:solidFill>
                  <a:schemeClr val="accent1"/>
                </a:solidFill>
              </a:rPr>
              <a:t>Et, Koru, </a:t>
            </a:r>
            <a:r>
              <a:rPr b="1" dirty="0" sz="2600" lang="tr-TR" smtClean="0">
                <a:solidFill>
                  <a:schemeClr val="accent1"/>
                </a:solidFill>
              </a:rPr>
              <a:t>Güçlendir</a:t>
            </a:r>
          </a:p>
          <a:p>
            <a:pPr indent="0" marL="0">
              <a:buNone/>
            </a:pPr>
            <a:endParaRPr dirty="0" lang="tr-TR"/>
          </a:p>
          <a:p>
            <a:r>
              <a:rPr dirty="0" lang="tr-TR"/>
              <a:t>Akran Zorbalığı Nedir</a:t>
            </a:r>
            <a:r>
              <a:rPr dirty="0" lang="tr-TR" smtClean="0"/>
              <a:t>?</a:t>
            </a:r>
            <a:endParaRPr dirty="0" lang="tr-TR"/>
          </a:p>
          <a:p>
            <a:pPr indent="0" marL="0">
              <a:buNone/>
            </a:pPr>
            <a:r>
              <a:rPr dirty="0" lang="tr-TR" u="sng"/>
              <a:t>Sürekli ve kasıtlı </a:t>
            </a:r>
            <a:r>
              <a:rPr dirty="0" lang="tr-TR"/>
              <a:t>olarak bir kişiye zarar verme </a:t>
            </a:r>
            <a:r>
              <a:rPr dirty="0" lang="tr-TR" smtClean="0"/>
              <a:t>davranışıdır.</a:t>
            </a:r>
            <a:endParaRPr dirty="0" lang="tr-TR"/>
          </a:p>
          <a:p>
            <a:pPr indent="0" marL="0">
              <a:buNone/>
            </a:pPr>
            <a:r>
              <a:rPr dirty="0" lang="tr-TR" smtClean="0"/>
              <a:t>Genellikle </a:t>
            </a:r>
            <a:r>
              <a:rPr dirty="0" lang="tr-TR"/>
              <a:t>güç dengesizliği </a:t>
            </a:r>
            <a:r>
              <a:rPr dirty="0" lang="tr-TR" smtClean="0"/>
              <a:t>vardır. Fiziksel</a:t>
            </a:r>
            <a:r>
              <a:rPr dirty="0" lang="tr-TR"/>
              <a:t>, sözel, sosyal ya da dijital yollarla olabilir</a:t>
            </a:r>
          </a:p>
          <a:p>
            <a:pPr indent="0" marL="0">
              <a:buNone/>
            </a:pPr>
            <a:endParaRPr dirty="0" lang="tr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/>
              <a:t>Zorbalık Türleri</a:t>
            </a:r>
            <a:br>
              <a:rPr dirty="0" lang="tr-TR"/>
            </a:br>
            <a:endParaRPr dirty="0" lang="tr-TR"/>
          </a:p>
        </p:txBody>
      </p:sp>
      <p:sp>
        <p:nvSpPr>
          <p:cNvPr id="1048639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 indent="0" marL="0">
              <a:buNone/>
            </a:pPr>
            <a:r>
              <a:rPr dirty="0" lang="tr-TR"/>
              <a:t> </a:t>
            </a:r>
          </a:p>
          <a:p>
            <a:r>
              <a:rPr dirty="0" sz="2400" lang="tr-TR"/>
              <a:t>Fiziksel: İtme, vurma, eşyaları zarar </a:t>
            </a:r>
            <a:r>
              <a:rPr dirty="0" sz="2400" lang="tr-TR" smtClean="0"/>
              <a:t>verme</a:t>
            </a:r>
            <a:endParaRPr dirty="0" sz="2400" lang="tr-TR"/>
          </a:p>
          <a:p>
            <a:r>
              <a:rPr dirty="0" sz="2400" lang="tr-TR"/>
              <a:t>Sözel: Hakaret, alay, lakap </a:t>
            </a:r>
            <a:r>
              <a:rPr dirty="0" sz="2400" lang="tr-TR" smtClean="0"/>
              <a:t>takma</a:t>
            </a:r>
            <a:r>
              <a:rPr dirty="0" sz="2400" lang="tr-TR"/>
              <a:t> </a:t>
            </a:r>
          </a:p>
          <a:p>
            <a:r>
              <a:rPr dirty="0" sz="2400" lang="tr-TR"/>
              <a:t>Duygusal/Sosyal: Dışlama, görmezden </a:t>
            </a:r>
            <a:r>
              <a:rPr dirty="0" sz="2400" lang="tr-TR" smtClean="0"/>
              <a:t>gelme</a:t>
            </a:r>
            <a:r>
              <a:rPr dirty="0" sz="2400" lang="tr-TR"/>
              <a:t> </a:t>
            </a:r>
          </a:p>
          <a:p>
            <a:r>
              <a:rPr dirty="0" sz="2400" lang="tr-TR"/>
              <a:t>Siber Zorbalık: Sosyal medyada tehdit, alay, ifşa</a:t>
            </a:r>
          </a:p>
          <a:p>
            <a:pPr indent="0" marL="0">
              <a:buNone/>
            </a:pPr>
            <a:r>
              <a:rPr dirty="0" lang="tr-TR"/>
              <a:t> 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/>
              <a:t>Zorbalığın Tarafları</a:t>
            </a:r>
            <a:br>
              <a:rPr dirty="0" lang="tr-TR"/>
            </a:br>
            <a:endParaRPr dirty="0" lang="tr-TR"/>
          </a:p>
        </p:txBody>
      </p:sp>
      <p:sp>
        <p:nvSpPr>
          <p:cNvPr id="1048641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dirty="0" lang="tr-TR"/>
              <a:t> </a:t>
            </a:r>
          </a:p>
          <a:p>
            <a:r>
              <a:rPr dirty="0" sz="2400" lang="tr-TR"/>
              <a:t>Zorba: Güç kullanan, zarar veren kişi</a:t>
            </a:r>
          </a:p>
          <a:p>
            <a:pPr indent="0" marL="0">
              <a:buNone/>
            </a:pPr>
            <a:r>
              <a:rPr dirty="0" sz="2400" lang="tr-TR"/>
              <a:t> </a:t>
            </a:r>
          </a:p>
          <a:p>
            <a:r>
              <a:rPr dirty="0" sz="2400" lang="tr-TR"/>
              <a:t>Mağdur: Zorbalığa maruz kalan kişi</a:t>
            </a:r>
          </a:p>
          <a:p>
            <a:pPr indent="0" marL="0">
              <a:buNone/>
            </a:pPr>
            <a:r>
              <a:rPr dirty="0" sz="2400" lang="tr-TR"/>
              <a:t> </a:t>
            </a:r>
          </a:p>
          <a:p>
            <a:r>
              <a:rPr dirty="0" sz="2400" lang="tr-TR"/>
              <a:t>Seyirci: Müdahale etmeyen, durumu izleyen bireyler</a:t>
            </a:r>
          </a:p>
          <a:p>
            <a:pPr indent="0" marL="0">
              <a:buNone/>
            </a:pPr>
            <a:r>
              <a:rPr dirty="0" sz="2400" lang="tr-TR" smtClean="0"/>
              <a:t>             </a:t>
            </a:r>
            <a:r>
              <a:rPr dirty="0" sz="2400" lang="tr-TR"/>
              <a:t>Seyirciler aktif hale gelmedikçe zorbalık güçlenir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Unvan 1"/>
          <p:cNvSpPr>
            <a:spLocks noGrp="1"/>
          </p:cNvSpPr>
          <p:nvPr>
            <p:ph type="title"/>
          </p:nvPr>
        </p:nvSpPr>
        <p:spPr>
          <a:xfrm>
            <a:off x="1327788" y="1121061"/>
            <a:ext cx="6343672" cy="709865"/>
          </a:xfrm>
        </p:spPr>
        <p:txBody>
          <a:bodyPr/>
          <a:p>
            <a:r>
              <a:rPr dirty="0" lang="tr-TR"/>
              <a:t>Zorbalık ile Şakalaşma Arasındaki Fark</a:t>
            </a:r>
            <a:br>
              <a:rPr dirty="0" lang="tr-TR"/>
            </a:br>
            <a:endParaRPr dirty="0" lang="tr-TR"/>
          </a:p>
        </p:txBody>
      </p:sp>
      <p:sp>
        <p:nvSpPr>
          <p:cNvPr id="1048643" name="İçerik Yer Tutucusu 2"/>
          <p:cNvSpPr>
            <a:spLocks noGrp="1"/>
          </p:cNvSpPr>
          <p:nvPr>
            <p:ph idx="1"/>
          </p:nvPr>
        </p:nvSpPr>
        <p:spPr>
          <a:xfrm>
            <a:off x="864381" y="2489200"/>
            <a:ext cx="7429873" cy="3530600"/>
          </a:xfrm>
        </p:spPr>
        <p:txBody>
          <a:bodyPr>
            <a:normAutofit/>
          </a:bodyPr>
          <a:p>
            <a:pPr indent="0" marL="0">
              <a:buNone/>
            </a:pPr>
            <a:r>
              <a:rPr dirty="0" lang="tr-TR"/>
              <a:t> </a:t>
            </a:r>
          </a:p>
          <a:p>
            <a:pPr indent="0" marL="0">
              <a:buNone/>
            </a:pPr>
            <a:r>
              <a:rPr dirty="0" lang="tr-TR"/>
              <a:t> </a:t>
            </a:r>
            <a:r>
              <a:rPr dirty="0" lang="tr-TR" smtClean="0"/>
              <a:t>       </a:t>
            </a:r>
            <a:r>
              <a:rPr dirty="0" lang="tr-TR"/>
              <a:t>	</a:t>
            </a:r>
            <a:r>
              <a:rPr b="1" dirty="0" lang="tr-TR" u="sng"/>
              <a:t>Şaka	</a:t>
            </a:r>
            <a:r>
              <a:rPr b="1" dirty="0" lang="tr-TR" u="sng" smtClean="0"/>
              <a:t>                               Zorbalık</a:t>
            </a:r>
            <a:endParaRPr b="1" dirty="0" lang="tr-TR" u="sng"/>
          </a:p>
          <a:p>
            <a:pPr indent="0" marL="0">
              <a:buNone/>
            </a:pPr>
            <a:r>
              <a:rPr dirty="0" lang="tr-TR"/>
              <a:t> </a:t>
            </a:r>
          </a:p>
          <a:p>
            <a:pPr indent="0" marL="0">
              <a:buNone/>
            </a:pPr>
            <a:r>
              <a:rPr dirty="0" lang="tr-TR" smtClean="0"/>
              <a:t>     Niyet</a:t>
            </a:r>
            <a:r>
              <a:rPr dirty="0" lang="tr-TR"/>
              <a:t>	Eğlenmek	</a:t>
            </a:r>
            <a:r>
              <a:rPr dirty="0" lang="tr-TR" smtClean="0"/>
              <a:t>                        Zarar </a:t>
            </a:r>
            <a:r>
              <a:rPr dirty="0" lang="tr-TR"/>
              <a:t>vermek</a:t>
            </a:r>
          </a:p>
          <a:p>
            <a:pPr indent="0" marL="0">
              <a:buNone/>
            </a:pPr>
            <a:r>
              <a:rPr dirty="0" lang="tr-TR" smtClean="0"/>
              <a:t>     Güç </a:t>
            </a:r>
            <a:r>
              <a:rPr dirty="0" lang="tr-TR"/>
              <a:t>dengesi	Eşit	</a:t>
            </a:r>
            <a:r>
              <a:rPr dirty="0" lang="tr-TR" smtClean="0"/>
              <a:t>                        Dengesiz</a:t>
            </a:r>
            <a:endParaRPr dirty="0" lang="tr-TR"/>
          </a:p>
          <a:p>
            <a:pPr indent="0" marL="0">
              <a:buNone/>
            </a:pPr>
            <a:r>
              <a:rPr dirty="0" lang="tr-TR" smtClean="0"/>
              <a:t>     Tekrar Nadiren</a:t>
            </a:r>
            <a:r>
              <a:rPr dirty="0" lang="tr-TR"/>
              <a:t>	</a:t>
            </a:r>
            <a:r>
              <a:rPr dirty="0" lang="tr-TR" smtClean="0"/>
              <a:t>                        Sürekli </a:t>
            </a:r>
            <a:r>
              <a:rPr dirty="0" lang="tr-TR"/>
              <a:t>ve tekrarlı</a:t>
            </a:r>
          </a:p>
          <a:p>
            <a:pPr indent="0" marL="0">
              <a:buNone/>
            </a:pPr>
            <a:r>
              <a:rPr dirty="0" lang="tr-TR" smtClean="0"/>
              <a:t>    Hissiyat</a:t>
            </a:r>
            <a:r>
              <a:rPr dirty="0" lang="tr-TR"/>
              <a:t> </a:t>
            </a:r>
            <a:r>
              <a:rPr dirty="0" lang="tr-TR" smtClean="0"/>
              <a:t>her </a:t>
            </a:r>
            <a:r>
              <a:rPr dirty="0" lang="tr-TR"/>
              <a:t>iki taraf güler	</a:t>
            </a:r>
            <a:r>
              <a:rPr b="1" dirty="0" lang="tr-TR" smtClean="0"/>
              <a:t>          </a:t>
            </a:r>
            <a:r>
              <a:rPr b="1" dirty="0" sz="1600" lang="tr-TR" smtClean="0"/>
              <a:t>Mağdur </a:t>
            </a:r>
            <a:r>
              <a:rPr b="1" dirty="0" sz="1600" lang="tr-TR"/>
              <a:t>kendini kötü hisseder</a:t>
            </a:r>
          </a:p>
          <a:p>
            <a:endParaRPr b="1" dirty="0" lang="tr-T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/>
              <a:t>Bir Çocuk Zorbalığa Uğruyorsa</a:t>
            </a:r>
            <a:br>
              <a:rPr dirty="0" lang="tr-TR"/>
            </a:br>
            <a:endParaRPr dirty="0" lang="tr-TR"/>
          </a:p>
        </p:txBody>
      </p:sp>
      <p:sp>
        <p:nvSpPr>
          <p:cNvPr id="1048645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endParaRPr dirty="0" lang="tr-TR"/>
          </a:p>
          <a:p>
            <a:r>
              <a:rPr dirty="0" sz="2900" lang="tr-TR"/>
              <a:t>Okula gitmek istemez</a:t>
            </a:r>
          </a:p>
          <a:p>
            <a:pPr indent="0" marL="0">
              <a:buNone/>
            </a:pPr>
            <a:r>
              <a:rPr dirty="0" sz="2900" lang="tr-TR"/>
              <a:t> </a:t>
            </a:r>
          </a:p>
          <a:p>
            <a:r>
              <a:rPr dirty="0" sz="2900" lang="tr-TR"/>
              <a:t>Eşyaları kaybolur/zarar görür</a:t>
            </a:r>
          </a:p>
          <a:p>
            <a:pPr indent="0" marL="0">
              <a:buNone/>
            </a:pPr>
            <a:r>
              <a:rPr dirty="0" sz="2900" lang="tr-TR"/>
              <a:t> </a:t>
            </a:r>
          </a:p>
          <a:p>
            <a:r>
              <a:rPr dirty="0" sz="2900" lang="tr-TR"/>
              <a:t>Yalnız kalmak ister</a:t>
            </a:r>
          </a:p>
          <a:p>
            <a:pPr indent="0" marL="0">
              <a:buNone/>
            </a:pPr>
            <a:r>
              <a:rPr dirty="0" sz="2900" lang="tr-TR"/>
              <a:t> </a:t>
            </a:r>
          </a:p>
          <a:p>
            <a:r>
              <a:rPr dirty="0" sz="2900" lang="tr-TR"/>
              <a:t>Kaygılı, üzgün, öfkeli görünür</a:t>
            </a:r>
          </a:p>
          <a:p>
            <a:pPr indent="0" marL="0">
              <a:buNone/>
            </a:pPr>
            <a:r>
              <a:rPr dirty="0" sz="2900" lang="tr-TR"/>
              <a:t> </a:t>
            </a:r>
          </a:p>
          <a:p>
            <a:r>
              <a:rPr dirty="0" sz="2900" lang="tr-TR"/>
              <a:t>Notlarında düşüş yaşanabilir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/>
              <a:t>Öğretmenler  Ne Yapmalı?</a:t>
            </a:r>
            <a:br>
              <a:rPr dirty="0" lang="tr-TR"/>
            </a:br>
            <a:endParaRPr dirty="0" lang="tr-TR"/>
          </a:p>
        </p:txBody>
      </p:sp>
      <p:sp>
        <p:nvSpPr>
          <p:cNvPr id="1048647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endParaRPr dirty="0" lang="tr-TR"/>
          </a:p>
          <a:p>
            <a:pPr indent="0" marL="0">
              <a:buNone/>
            </a:pPr>
            <a:r>
              <a:rPr dirty="0" lang="tr-TR"/>
              <a:t> </a:t>
            </a:r>
            <a:endParaRPr dirty="0" sz="2600" lang="tr-TR"/>
          </a:p>
          <a:p>
            <a:r>
              <a:rPr dirty="0" sz="2600" lang="tr-TR"/>
              <a:t>Sınıf iklimini güçlendirin</a:t>
            </a:r>
          </a:p>
          <a:p>
            <a:pPr indent="0" marL="0">
              <a:buNone/>
            </a:pPr>
            <a:r>
              <a:rPr dirty="0" sz="2600" lang="tr-TR"/>
              <a:t> </a:t>
            </a:r>
          </a:p>
          <a:p>
            <a:r>
              <a:rPr dirty="0" sz="2600" lang="tr-TR"/>
              <a:t>Akran destek grupları oluşturun</a:t>
            </a:r>
          </a:p>
          <a:p>
            <a:pPr indent="0" marL="0">
              <a:buNone/>
            </a:pPr>
            <a:r>
              <a:rPr dirty="0" sz="2600" lang="tr-TR"/>
              <a:t> </a:t>
            </a:r>
          </a:p>
          <a:p>
            <a:r>
              <a:rPr dirty="0" sz="2600" lang="tr-TR"/>
              <a:t>Gözlem yapın, müdahale edin</a:t>
            </a:r>
          </a:p>
          <a:p>
            <a:pPr indent="0" marL="0">
              <a:buNone/>
            </a:pPr>
            <a:r>
              <a:rPr dirty="0" sz="2600" lang="tr-TR"/>
              <a:t> </a:t>
            </a:r>
          </a:p>
          <a:p>
            <a:r>
              <a:rPr dirty="0" sz="2600" lang="tr-TR"/>
              <a:t>Güvenli bildirim mekanizmaları kurun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Unvan 1"/>
          <p:cNvSpPr>
            <a:spLocks noGrp="1"/>
          </p:cNvSpPr>
          <p:nvPr>
            <p:ph type="title"/>
          </p:nvPr>
        </p:nvSpPr>
        <p:spPr>
          <a:xfrm>
            <a:off x="1346261" y="1019462"/>
            <a:ext cx="6343672" cy="709865"/>
          </a:xfrm>
        </p:spPr>
        <p:txBody>
          <a:bodyPr/>
          <a:p>
            <a:r>
              <a:rPr dirty="0" lang="tr-TR"/>
              <a:t>Okul Temelli Önleme Yaklaşımları</a:t>
            </a:r>
            <a:br>
              <a:rPr dirty="0" lang="tr-TR"/>
            </a:br>
            <a:endParaRPr dirty="0" lang="tr-TR"/>
          </a:p>
        </p:txBody>
      </p:sp>
      <p:sp>
        <p:nvSpPr>
          <p:cNvPr id="1048649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endParaRPr dirty="0" lang="tr-TR"/>
          </a:p>
          <a:p>
            <a:r>
              <a:rPr dirty="0" sz="2400" lang="tr-TR"/>
              <a:t>Psikolojik danışmanlık </a:t>
            </a:r>
            <a:r>
              <a:rPr dirty="0" sz="2400" lang="tr-TR" smtClean="0"/>
              <a:t>destekleri</a:t>
            </a:r>
            <a:endParaRPr dirty="0" sz="2400" lang="tr-TR"/>
          </a:p>
          <a:p>
            <a:r>
              <a:rPr dirty="0" sz="2400" lang="tr-TR"/>
              <a:t>Empati ve değerler </a:t>
            </a:r>
            <a:r>
              <a:rPr dirty="0" sz="2400" lang="tr-TR" smtClean="0"/>
              <a:t>eğitimi</a:t>
            </a:r>
            <a:r>
              <a:rPr dirty="0" sz="2400" lang="tr-TR"/>
              <a:t> </a:t>
            </a:r>
          </a:p>
          <a:p>
            <a:r>
              <a:rPr dirty="0" sz="2400" lang="tr-TR"/>
              <a:t>Şiddetsiz iletişim </a:t>
            </a:r>
            <a:r>
              <a:rPr dirty="0" sz="2400" lang="tr-TR" smtClean="0"/>
              <a:t>eğitimleri</a:t>
            </a:r>
            <a:r>
              <a:rPr dirty="0" sz="2400" lang="tr-TR"/>
              <a:t> </a:t>
            </a:r>
          </a:p>
          <a:p>
            <a:r>
              <a:rPr dirty="0" sz="2400" lang="tr-TR"/>
              <a:t>Rehberlik saatlerinde grup </a:t>
            </a:r>
            <a:r>
              <a:rPr dirty="0" sz="2400" lang="tr-TR" smtClean="0"/>
              <a:t>çalışmaları</a:t>
            </a:r>
            <a:r>
              <a:rPr dirty="0" sz="2400" lang="tr-TR"/>
              <a:t> </a:t>
            </a:r>
          </a:p>
          <a:p>
            <a:r>
              <a:rPr dirty="0" sz="2400" lang="tr-TR"/>
              <a:t>Okul-aile iş birliği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/>
              <a:t>Vaka Tartışması</a:t>
            </a:r>
            <a:br>
              <a:rPr dirty="0" lang="tr-TR"/>
            </a:br>
            <a:endParaRPr dirty="0" lang="tr-TR"/>
          </a:p>
        </p:txBody>
      </p:sp>
      <p:sp>
        <p:nvSpPr>
          <p:cNvPr id="1048651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dirty="0" lang="tr-TR"/>
              <a:t> </a:t>
            </a:r>
            <a:r>
              <a:rPr dirty="0" lang="tr-TR" smtClean="0"/>
              <a:t>Durum</a:t>
            </a:r>
            <a:r>
              <a:rPr dirty="0" lang="tr-TR"/>
              <a:t>: 5</a:t>
            </a:r>
            <a:r>
              <a:rPr dirty="0" lang="tr-TR" smtClean="0"/>
              <a:t>. </a:t>
            </a:r>
            <a:r>
              <a:rPr dirty="0" lang="tr-TR"/>
              <a:t>sınıf öğrencisi Elif, her gün okuldan sonra ağlayarak eve geliyor. Arkadaşları arasında sosyal medya grubuna alınmadığını söylüyor.</a:t>
            </a:r>
          </a:p>
          <a:p>
            <a:pPr indent="0" marL="0">
              <a:buNone/>
            </a:pPr>
            <a:endParaRPr dirty="0" lang="tr-TR" smtClean="0"/>
          </a:p>
          <a:p>
            <a:pPr indent="0" marL="0">
              <a:buNone/>
            </a:pPr>
            <a:r>
              <a:rPr dirty="0" lang="tr-TR" smtClean="0"/>
              <a:t>Sorular</a:t>
            </a:r>
            <a:r>
              <a:rPr dirty="0" lang="tr-TR"/>
              <a:t>:</a:t>
            </a:r>
          </a:p>
          <a:p>
            <a:pPr indent="0" marL="0">
              <a:buNone/>
            </a:pPr>
            <a:endParaRPr dirty="0" lang="tr-TR"/>
          </a:p>
          <a:p>
            <a:r>
              <a:rPr dirty="0" lang="tr-TR"/>
              <a:t>Bu bir zorbalık türü müdür?</a:t>
            </a:r>
          </a:p>
          <a:p>
            <a:pPr indent="0" marL="0">
              <a:buNone/>
            </a:pPr>
            <a:r>
              <a:rPr dirty="0" lang="tr-TR"/>
              <a:t> </a:t>
            </a:r>
          </a:p>
          <a:p>
            <a:r>
              <a:rPr dirty="0" lang="tr-TR"/>
              <a:t>Aile ve öğretmen nasıl yaklaşmalı?</a:t>
            </a:r>
          </a:p>
          <a:p>
            <a:pPr indent="0" marL="0">
              <a:buNone/>
            </a:pPr>
            <a:r>
              <a:rPr dirty="0" lang="tr-TR"/>
              <a:t> 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İçerik Yer Tutucusu 2"/>
          <p:cNvSpPr>
            <a:spLocks noGrp="1"/>
          </p:cNvSpPr>
          <p:nvPr>
            <p:ph idx="1"/>
          </p:nvPr>
        </p:nvSpPr>
        <p:spPr/>
        <p:txBody>
          <a:bodyPr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altLang="tr-TR" dirty="0" sz="3200" lang="tr-TR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Erken </a:t>
            </a:r>
            <a:r>
              <a:rPr altLang="tr-TR" dirty="0" sz="3200"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fark et</a:t>
            </a:r>
            <a:endParaRPr altLang="tr-TR" dirty="0" sz="1100" lang="tr-TR"/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altLang="tr-TR" dirty="0" sz="3200"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Güvenli ortam oluştur</a:t>
            </a:r>
            <a:endParaRPr altLang="tr-TR" dirty="0" sz="1100" lang="tr-TR"/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altLang="tr-TR" dirty="0" sz="3200"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Empatiyi öğret</a:t>
            </a:r>
            <a:endParaRPr altLang="tr-TR" dirty="0" sz="1100" lang="tr-TR"/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altLang="tr-TR" dirty="0" sz="3200"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Müdahale etmekten korkma</a:t>
            </a:r>
            <a:endParaRPr altLang="tr-TR" dirty="0" sz="1100" lang="tr-TR"/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altLang="tr-TR" dirty="0" sz="3200"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Zorbalığı normalleştirme!</a:t>
            </a:r>
            <a:endParaRPr altLang="tr-TR" dirty="0" sz="7200" lang="tr-TR">
              <a:latin typeface="Arial" panose="020B0604020202020204" pitchFamily="34" charset="0"/>
            </a:endParaRPr>
          </a:p>
          <a:p>
            <a:endParaRPr dirty="0" lang="tr-TR"/>
          </a:p>
        </p:txBody>
      </p:sp>
      <p:sp>
        <p:nvSpPr>
          <p:cNvPr id="1048653" name="AutoShape 1" descr="✅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/>
          <a:noFill/>
          <a:ln>
            <a:noFill/>
          </a:ln>
        </p:spPr>
        <p:txBody>
          <a:bodyPr anchor="t" anchorCtr="0" bIns="45720" lIns="91440" rIns="91440" rot="0" tIns="45720" upright="1" vert="horz" wrap="square">
            <a:noAutofit/>
          </a:bodyPr>
          <a:p>
            <a:endParaRPr lang="tr-TR"/>
          </a:p>
        </p:txBody>
      </p:sp>
      <p:sp>
        <p:nvSpPr>
          <p:cNvPr id="1048654" name="Dikdörtgen 7"/>
          <p:cNvSpPr/>
          <p:nvPr/>
        </p:nvSpPr>
        <p:spPr>
          <a:xfrm>
            <a:off x="1390433" y="766617"/>
            <a:ext cx="5293158" cy="1077218"/>
          </a:xfrm>
          <a:prstGeom prst="rect"/>
        </p:spPr>
        <p:txBody>
          <a:bodyPr wrap="square">
            <a:spAutoFit/>
          </a:bodyPr>
          <a:p>
            <a:pPr defTabSz="914400" eaLnBrk="0" fontAlgn="base" hangingPunct="0" lvl="0">
              <a:spcBef>
                <a:spcPct val="0"/>
              </a:spcBef>
              <a:spcAft>
                <a:spcPct val="0"/>
              </a:spcAft>
            </a:pPr>
            <a:r>
              <a:rPr altLang="tr-TR" dirty="0" sz="3200" lang="tr-TR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Sonuç – Zorbalığa Karşı Ne Yapmalıyız?</a:t>
            </a:r>
            <a:endParaRPr altLang="tr-TR" dirty="0" sz="1100" lang="tr-TR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lang="tr-TR" smtClean="0"/>
              <a:t>ÇATIŞMA ÇÖZME BECERİLERİ</a:t>
            </a:r>
            <a:r>
              <a:rPr dirty="0" lang="tr-TR"/>
              <a:t/>
            </a:r>
            <a:br>
              <a:rPr dirty="0" lang="tr-TR"/>
            </a:br>
            <a:endParaRPr dirty="0" lang="tr-TR"/>
          </a:p>
        </p:txBody>
      </p:sp>
      <p:sp>
        <p:nvSpPr>
          <p:cNvPr id="1048656" name="İçerik Yer Tutucusu 2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b="1" dirty="0" lang="tr-TR"/>
              <a:t>Çatışma Nedir?</a:t>
            </a:r>
          </a:p>
          <a:p>
            <a:pPr indent="0" marL="0">
              <a:buNone/>
            </a:pPr>
            <a:endParaRPr dirty="0" lang="tr-TR"/>
          </a:p>
          <a:p>
            <a:pPr indent="0" marL="0">
              <a:buNone/>
            </a:pPr>
            <a:r>
              <a:rPr dirty="0" lang="tr-TR"/>
              <a:t>Fikir, çıkar, değer veya ihtiyaçların </a:t>
            </a:r>
            <a:r>
              <a:rPr dirty="0" lang="tr-TR" smtClean="0"/>
              <a:t>uyuşmazlığı</a:t>
            </a:r>
            <a:r>
              <a:rPr dirty="0" lang="tr-TR"/>
              <a:t> </a:t>
            </a:r>
            <a:endParaRPr dirty="0" lang="tr-TR" smtClean="0"/>
          </a:p>
          <a:p>
            <a:pPr indent="0" marL="0">
              <a:buNone/>
            </a:pPr>
            <a:r>
              <a:rPr dirty="0" lang="tr-TR" smtClean="0"/>
              <a:t>Doğal </a:t>
            </a:r>
            <a:r>
              <a:rPr dirty="0" lang="tr-TR"/>
              <a:t>ve kaçınılmaz bir </a:t>
            </a:r>
            <a:r>
              <a:rPr dirty="0" lang="tr-TR" smtClean="0"/>
              <a:t>süreç</a:t>
            </a:r>
            <a:r>
              <a:rPr dirty="0" lang="tr-TR"/>
              <a:t> </a:t>
            </a:r>
          </a:p>
          <a:p>
            <a:pPr indent="0" marL="0">
              <a:buNone/>
            </a:pPr>
            <a:r>
              <a:rPr dirty="0" lang="tr-TR"/>
              <a:t>Olumlu veya olumsuz sonuçlar doğurabilir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t>Giriş</a:t>
            </a:r>
          </a:p>
        </p:txBody>
      </p:sp>
      <p:sp>
        <p:nvSpPr>
          <p:cNvPr id="1048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2400" smtClean="0"/>
              <a:t> </a:t>
            </a:r>
            <a:r>
              <a:rPr dirty="0" sz="2400" err="1"/>
              <a:t>Akranlar</a:t>
            </a:r>
            <a:r>
              <a:rPr dirty="0" sz="2400"/>
              <a:t>, </a:t>
            </a:r>
            <a:r>
              <a:rPr dirty="0" sz="2400" err="1"/>
              <a:t>bireyin</a:t>
            </a:r>
            <a:r>
              <a:rPr dirty="0" sz="2400"/>
              <a:t> </a:t>
            </a:r>
            <a:r>
              <a:rPr dirty="0" sz="2400" err="1"/>
              <a:t>gelişiminde</a:t>
            </a:r>
            <a:r>
              <a:rPr dirty="0" sz="2400"/>
              <a:t> </a:t>
            </a:r>
            <a:r>
              <a:rPr dirty="0" sz="2400" err="1"/>
              <a:t>çok</a:t>
            </a:r>
            <a:r>
              <a:rPr dirty="0" sz="2400"/>
              <a:t> </a:t>
            </a:r>
            <a:r>
              <a:rPr dirty="0" sz="2400" err="1"/>
              <a:t>etkili</a:t>
            </a:r>
            <a:r>
              <a:rPr dirty="0" sz="2400"/>
              <a:t> </a:t>
            </a:r>
            <a:r>
              <a:rPr dirty="0" sz="2400" err="1"/>
              <a:t>bir</a:t>
            </a:r>
            <a:r>
              <a:rPr dirty="0" sz="2400"/>
              <a:t> </a:t>
            </a:r>
            <a:r>
              <a:rPr dirty="0" sz="2400" err="1"/>
              <a:t>sosyal</a:t>
            </a:r>
            <a:r>
              <a:rPr dirty="0" sz="2400"/>
              <a:t> </a:t>
            </a:r>
            <a:r>
              <a:rPr dirty="0" sz="2400" err="1"/>
              <a:t>çevredir</a:t>
            </a:r>
            <a:r>
              <a:rPr dirty="0" sz="2400"/>
              <a:t>.</a:t>
            </a:r>
          </a:p>
          <a:p>
            <a:r>
              <a:rPr dirty="0" sz="2400" smtClean="0"/>
              <a:t> </a:t>
            </a:r>
            <a:r>
              <a:rPr dirty="0" sz="2400" err="1"/>
              <a:t>Sağlıklı</a:t>
            </a:r>
            <a:r>
              <a:rPr dirty="0" sz="2400"/>
              <a:t> </a:t>
            </a:r>
            <a:r>
              <a:rPr dirty="0" sz="2400" err="1"/>
              <a:t>akran</a:t>
            </a:r>
            <a:r>
              <a:rPr dirty="0" sz="2400"/>
              <a:t> </a:t>
            </a:r>
            <a:r>
              <a:rPr dirty="0" sz="2400" err="1"/>
              <a:t>iletişimi</a:t>
            </a:r>
            <a:r>
              <a:rPr dirty="0" sz="2400"/>
              <a:t> </a:t>
            </a:r>
            <a:r>
              <a:rPr dirty="0" sz="2400" err="1"/>
              <a:t>çocukların</a:t>
            </a:r>
            <a:r>
              <a:rPr dirty="0" sz="2400"/>
              <a:t> </a:t>
            </a:r>
            <a:r>
              <a:rPr dirty="0" sz="2400" err="1"/>
              <a:t>ve</a:t>
            </a:r>
            <a:r>
              <a:rPr dirty="0" sz="2400"/>
              <a:t> </a:t>
            </a:r>
            <a:r>
              <a:rPr dirty="0" sz="2400" err="1"/>
              <a:t>gençlerin</a:t>
            </a:r>
            <a:r>
              <a:rPr dirty="0" sz="2400"/>
              <a:t> </a:t>
            </a:r>
            <a:r>
              <a:rPr dirty="0" sz="2400" err="1"/>
              <a:t>gelişimini</a:t>
            </a:r>
            <a:r>
              <a:rPr dirty="0" sz="2400"/>
              <a:t> </a:t>
            </a:r>
            <a:r>
              <a:rPr dirty="0" sz="2400" err="1"/>
              <a:t>destekler</a:t>
            </a:r>
            <a:r>
              <a:rPr dirty="0" sz="2400"/>
              <a:t>.</a:t>
            </a:r>
          </a:p>
          <a:p>
            <a:r>
              <a:rPr dirty="0" sz="2400" smtClean="0"/>
              <a:t> </a:t>
            </a:r>
            <a:r>
              <a:rPr dirty="0" sz="2400"/>
              <a:t>Bu </a:t>
            </a:r>
            <a:r>
              <a:rPr dirty="0" sz="2400" err="1"/>
              <a:t>sunumda</a:t>
            </a:r>
            <a:r>
              <a:rPr dirty="0" sz="2400"/>
              <a:t> </a:t>
            </a:r>
            <a:r>
              <a:rPr dirty="0" sz="2400" err="1"/>
              <a:t>konuyla</a:t>
            </a:r>
            <a:r>
              <a:rPr dirty="0" sz="2400"/>
              <a:t> </a:t>
            </a:r>
            <a:r>
              <a:rPr dirty="0" sz="2400" err="1"/>
              <a:t>ilgili</a:t>
            </a:r>
            <a:r>
              <a:rPr dirty="0" sz="2400"/>
              <a:t> </a:t>
            </a:r>
            <a:r>
              <a:rPr dirty="0" sz="2400" err="1"/>
              <a:t>tanım</a:t>
            </a:r>
            <a:r>
              <a:rPr dirty="0" sz="2400"/>
              <a:t>, </a:t>
            </a:r>
            <a:r>
              <a:rPr dirty="0" sz="2400" err="1"/>
              <a:t>önem</a:t>
            </a:r>
            <a:r>
              <a:rPr dirty="0" sz="2400"/>
              <a:t> </a:t>
            </a:r>
            <a:r>
              <a:rPr dirty="0" sz="2400" err="1"/>
              <a:t>ve</a:t>
            </a:r>
            <a:r>
              <a:rPr dirty="0" sz="2400"/>
              <a:t> </a:t>
            </a:r>
            <a:r>
              <a:rPr dirty="0" sz="2400" err="1"/>
              <a:t>yetişkinlerin</a:t>
            </a:r>
            <a:r>
              <a:rPr dirty="0" sz="2400"/>
              <a:t> </a:t>
            </a:r>
            <a:r>
              <a:rPr dirty="0" sz="2400" err="1"/>
              <a:t>rolü</a:t>
            </a:r>
            <a:r>
              <a:rPr dirty="0" sz="2400"/>
              <a:t> </a:t>
            </a:r>
            <a:r>
              <a:rPr dirty="0" sz="2400" err="1"/>
              <a:t>ele</a:t>
            </a:r>
            <a:r>
              <a:rPr dirty="0" sz="2400"/>
              <a:t> </a:t>
            </a:r>
            <a:r>
              <a:rPr dirty="0" sz="2400" err="1"/>
              <a:t>alınacaktır</a:t>
            </a:r>
            <a:r>
              <a:rPr dirty="0" sz="2400"/>
              <a:t>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/>
              <a:t>Çatışma Türleri</a:t>
            </a:r>
            <a:br>
              <a:rPr dirty="0" lang="tr-TR"/>
            </a:br>
            <a:endParaRPr dirty="0" lang="tr-TR"/>
          </a:p>
        </p:txBody>
      </p:sp>
      <p:sp>
        <p:nvSpPr>
          <p:cNvPr id="1048658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dirty="0" lang="tr-TR"/>
              <a:t> </a:t>
            </a:r>
          </a:p>
          <a:p>
            <a:r>
              <a:rPr dirty="0" sz="2400" lang="tr-TR"/>
              <a:t>Kişiler arası </a:t>
            </a:r>
            <a:r>
              <a:rPr dirty="0" sz="2400" lang="tr-TR" smtClean="0"/>
              <a:t>çatışma</a:t>
            </a:r>
            <a:endParaRPr dirty="0" sz="2400" lang="tr-TR"/>
          </a:p>
          <a:p>
            <a:r>
              <a:rPr dirty="0" sz="2400" lang="tr-TR"/>
              <a:t>Gruplar arası </a:t>
            </a:r>
            <a:r>
              <a:rPr dirty="0" sz="2400" lang="tr-TR" smtClean="0"/>
              <a:t>çatışma</a:t>
            </a:r>
            <a:r>
              <a:rPr dirty="0" sz="2400" lang="tr-TR"/>
              <a:t> </a:t>
            </a:r>
          </a:p>
          <a:p>
            <a:r>
              <a:rPr dirty="0" sz="2400" lang="tr-TR"/>
              <a:t>Kurumsal/örgütsel </a:t>
            </a:r>
            <a:r>
              <a:rPr dirty="0" sz="2400" lang="tr-TR" smtClean="0"/>
              <a:t>çatışma</a:t>
            </a:r>
            <a:r>
              <a:rPr dirty="0" sz="2400" lang="tr-TR"/>
              <a:t> </a:t>
            </a:r>
          </a:p>
          <a:p>
            <a:r>
              <a:rPr dirty="0" sz="2400" lang="tr-TR"/>
              <a:t>İçsel çatışma (birey içi)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/>
              <a:t>Çatışmanın Nedenleri</a:t>
            </a:r>
            <a:br>
              <a:rPr dirty="0" lang="tr-TR"/>
            </a:br>
            <a:endParaRPr dirty="0" lang="tr-TR"/>
          </a:p>
        </p:txBody>
      </p:sp>
      <p:sp>
        <p:nvSpPr>
          <p:cNvPr id="1048660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dirty="0" lang="tr-TR"/>
              <a:t> </a:t>
            </a:r>
          </a:p>
          <a:p>
            <a:r>
              <a:rPr dirty="0" sz="2400" lang="tr-TR"/>
              <a:t>İletişim eksikliği veya yanlış </a:t>
            </a:r>
            <a:r>
              <a:rPr dirty="0" sz="2400" lang="tr-TR" smtClean="0"/>
              <a:t>anlamalar</a:t>
            </a:r>
            <a:r>
              <a:rPr dirty="0" sz="2400" lang="tr-TR"/>
              <a:t> </a:t>
            </a:r>
          </a:p>
          <a:p>
            <a:r>
              <a:rPr dirty="0" sz="2400" lang="tr-TR"/>
              <a:t>Farklı değer ve </a:t>
            </a:r>
            <a:r>
              <a:rPr dirty="0" sz="2400" lang="tr-TR" smtClean="0"/>
              <a:t>beklentiler</a:t>
            </a:r>
            <a:r>
              <a:rPr dirty="0" sz="2400" lang="tr-TR"/>
              <a:t> </a:t>
            </a:r>
          </a:p>
          <a:p>
            <a:r>
              <a:rPr dirty="0" sz="2400" lang="tr-TR"/>
              <a:t>Kaynakların </a:t>
            </a:r>
            <a:r>
              <a:rPr dirty="0" sz="2400" lang="tr-TR" smtClean="0"/>
              <a:t>sınırlılığı</a:t>
            </a:r>
            <a:r>
              <a:rPr dirty="0" sz="2400" lang="tr-TR"/>
              <a:t> </a:t>
            </a:r>
          </a:p>
          <a:p>
            <a:r>
              <a:rPr dirty="0" sz="2400" lang="tr-TR"/>
              <a:t>Güç ve kontrol </a:t>
            </a:r>
            <a:r>
              <a:rPr dirty="0" sz="2400" lang="tr-TR" smtClean="0"/>
              <a:t>isteği</a:t>
            </a:r>
            <a:r>
              <a:rPr dirty="0" sz="2400" lang="tr-TR"/>
              <a:t> </a:t>
            </a:r>
          </a:p>
          <a:p>
            <a:r>
              <a:rPr dirty="0" sz="2400" lang="tr-TR"/>
              <a:t>Stres ve duygusal </a:t>
            </a:r>
            <a:r>
              <a:rPr dirty="0" sz="2400" lang="tr-TR" smtClean="0"/>
              <a:t>tepkiler</a:t>
            </a:r>
            <a:r>
              <a:rPr dirty="0" sz="2400" lang="tr-TR"/>
              <a:t> 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/>
              <a:t>Çatışma Çözme Modelleri</a:t>
            </a:r>
            <a:br>
              <a:rPr dirty="0" lang="tr-TR"/>
            </a:br>
            <a:endParaRPr dirty="0" lang="tr-TR"/>
          </a:p>
        </p:txBody>
      </p:sp>
      <p:sp>
        <p:nvSpPr>
          <p:cNvPr id="1048662" name="İçerik Yer Tutucusu 2"/>
          <p:cNvSpPr>
            <a:spLocks noGrp="1"/>
          </p:cNvSpPr>
          <p:nvPr>
            <p:ph idx="1"/>
          </p:nvPr>
        </p:nvSpPr>
        <p:spPr>
          <a:xfrm>
            <a:off x="864381" y="2489199"/>
            <a:ext cx="6977291" cy="3837709"/>
          </a:xfrm>
        </p:spPr>
        <p:txBody>
          <a:bodyPr>
            <a:normAutofit/>
          </a:bodyPr>
          <a:p>
            <a:pPr indent="0" marL="0">
              <a:buNone/>
            </a:pPr>
            <a:r>
              <a:rPr dirty="0" lang="tr-TR"/>
              <a:t> </a:t>
            </a:r>
          </a:p>
          <a:p>
            <a:r>
              <a:rPr dirty="0" sz="4000" lang="tr-TR"/>
              <a:t>İşbirliği (ortak çözüm arama)</a:t>
            </a:r>
          </a:p>
          <a:p>
            <a:pPr indent="0" marL="0">
              <a:buNone/>
            </a:pPr>
            <a:r>
              <a:rPr dirty="0" sz="4000" lang="tr-TR"/>
              <a:t> </a:t>
            </a:r>
          </a:p>
          <a:p>
            <a:r>
              <a:rPr dirty="0" sz="4000" lang="tr-TR"/>
              <a:t>Uzlaşma (ortada buluşma)</a:t>
            </a:r>
          </a:p>
          <a:p>
            <a:pPr indent="0" marL="0">
              <a:buNone/>
            </a:pPr>
            <a:r>
              <a:rPr dirty="0" sz="4000" lang="tr-TR"/>
              <a:t> </a:t>
            </a:r>
          </a:p>
          <a:p>
            <a:r>
              <a:rPr dirty="0" sz="4000" lang="tr-TR"/>
              <a:t>Kaçınma (çatışmadan uzak durma)</a:t>
            </a:r>
          </a:p>
          <a:p>
            <a:pPr indent="0" marL="0">
              <a:buNone/>
            </a:pPr>
            <a:r>
              <a:rPr dirty="0" sz="4000" lang="tr-TR"/>
              <a:t> </a:t>
            </a:r>
          </a:p>
          <a:p>
            <a:r>
              <a:rPr dirty="0" sz="4000" lang="tr-TR"/>
              <a:t>Rekabet (kendi istediğini dayatma)</a:t>
            </a:r>
          </a:p>
          <a:p>
            <a:pPr indent="0" marL="0">
              <a:buNone/>
            </a:pPr>
            <a:r>
              <a:rPr dirty="0" sz="4000" lang="tr-TR"/>
              <a:t> </a:t>
            </a:r>
          </a:p>
          <a:p>
            <a:r>
              <a:rPr dirty="0" sz="4000" lang="tr-TR"/>
              <a:t>Uyma (karşı tarafı memnun etme)</a:t>
            </a:r>
          </a:p>
          <a:p>
            <a:pPr indent="0" marL="0">
              <a:buNone/>
            </a:pPr>
            <a:r>
              <a:rPr dirty="0" lang="tr-TR"/>
              <a:t> 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Unvan 1"/>
          <p:cNvSpPr>
            <a:spLocks noGrp="1"/>
          </p:cNvSpPr>
          <p:nvPr>
            <p:ph type="title"/>
          </p:nvPr>
        </p:nvSpPr>
        <p:spPr>
          <a:xfrm>
            <a:off x="986043" y="1037934"/>
            <a:ext cx="6343672" cy="709865"/>
          </a:xfrm>
        </p:spPr>
        <p:txBody>
          <a:bodyPr/>
          <a:p>
            <a:r>
              <a:rPr dirty="0" lang="tr-TR"/>
              <a:t>Etkili Çatışma Çözme İçin İpuçları</a:t>
            </a:r>
            <a:br>
              <a:rPr dirty="0" lang="tr-TR"/>
            </a:br>
            <a:endParaRPr dirty="0" lang="tr-TR"/>
          </a:p>
        </p:txBody>
      </p:sp>
      <p:sp>
        <p:nvSpPr>
          <p:cNvPr id="1048664" name="İçerik Yer Tutucusu 2"/>
          <p:cNvSpPr>
            <a:spLocks noGrp="1"/>
          </p:cNvSpPr>
          <p:nvPr>
            <p:ph idx="1"/>
          </p:nvPr>
        </p:nvSpPr>
        <p:spPr>
          <a:xfrm>
            <a:off x="864382" y="2179783"/>
            <a:ext cx="7614600" cy="4285672"/>
          </a:xfrm>
        </p:spPr>
        <p:txBody>
          <a:bodyPr>
            <a:normAutofit/>
          </a:bodyPr>
          <a:p>
            <a:pPr indent="0" marL="0">
              <a:buNone/>
            </a:pPr>
            <a:r>
              <a:rPr dirty="0" lang="tr-TR"/>
              <a:t> </a:t>
            </a:r>
          </a:p>
          <a:p>
            <a:r>
              <a:rPr dirty="0" sz="4000" lang="tr-TR"/>
              <a:t>Duyguları kontrol altında tutmak</a:t>
            </a:r>
          </a:p>
          <a:p>
            <a:pPr indent="0" marL="0">
              <a:buNone/>
            </a:pPr>
            <a:r>
              <a:rPr dirty="0" sz="4000" lang="tr-TR"/>
              <a:t> </a:t>
            </a:r>
          </a:p>
          <a:p>
            <a:r>
              <a:rPr dirty="0" sz="4000" lang="tr-TR"/>
              <a:t>Aktif dinleme yapmak</a:t>
            </a:r>
          </a:p>
          <a:p>
            <a:pPr indent="0" marL="0">
              <a:buNone/>
            </a:pPr>
            <a:r>
              <a:rPr dirty="0" sz="4000" lang="tr-TR"/>
              <a:t> </a:t>
            </a:r>
          </a:p>
          <a:p>
            <a:r>
              <a:rPr dirty="0" sz="4000" lang="tr-TR"/>
              <a:t>Empati kurmak</a:t>
            </a:r>
          </a:p>
          <a:p>
            <a:pPr indent="0" marL="0">
              <a:buNone/>
            </a:pPr>
            <a:r>
              <a:rPr dirty="0" sz="4000" lang="tr-TR"/>
              <a:t> </a:t>
            </a:r>
          </a:p>
          <a:p>
            <a:r>
              <a:rPr dirty="0" sz="4000" lang="tr-TR"/>
              <a:t>Açık ve dürüst iletişim</a:t>
            </a:r>
          </a:p>
          <a:p>
            <a:pPr indent="0" marL="0">
              <a:buNone/>
            </a:pPr>
            <a:r>
              <a:rPr dirty="0" sz="4000" lang="tr-TR"/>
              <a:t> </a:t>
            </a:r>
          </a:p>
          <a:p>
            <a:r>
              <a:rPr dirty="0" sz="4000" lang="tr-TR"/>
              <a:t>Ortak noktalar aramak</a:t>
            </a:r>
          </a:p>
          <a:p>
            <a:pPr indent="0" marL="0">
              <a:buNone/>
            </a:pPr>
            <a:r>
              <a:rPr dirty="0" sz="4000" lang="tr-TR"/>
              <a:t> </a:t>
            </a:r>
          </a:p>
          <a:p>
            <a:r>
              <a:rPr dirty="0" sz="4000" lang="tr-TR"/>
              <a:t>Problem odaklı yaklaşmak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/>
              <a:t>Çatışma Çözme Aşamaları</a:t>
            </a:r>
            <a:br>
              <a:rPr dirty="0" lang="tr-TR"/>
            </a:br>
            <a:endParaRPr dirty="0" lang="tr-TR"/>
          </a:p>
        </p:txBody>
      </p:sp>
      <p:sp>
        <p:nvSpPr>
          <p:cNvPr id="1048666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dirty="0" lang="tr-TR"/>
              <a:t> </a:t>
            </a:r>
          </a:p>
          <a:p>
            <a:r>
              <a:rPr dirty="0" lang="tr-TR"/>
              <a:t>1. Sorunu tanımlama</a:t>
            </a:r>
          </a:p>
          <a:p>
            <a:pPr indent="0" marL="0">
              <a:buNone/>
            </a:pPr>
            <a:r>
              <a:rPr dirty="0" lang="tr-TR"/>
              <a:t> </a:t>
            </a:r>
          </a:p>
          <a:p>
            <a:r>
              <a:rPr dirty="0" lang="tr-TR"/>
              <a:t> </a:t>
            </a:r>
            <a:r>
              <a:rPr dirty="0" lang="tr-TR" smtClean="0"/>
              <a:t>2</a:t>
            </a:r>
            <a:r>
              <a:rPr dirty="0" lang="tr-TR"/>
              <a:t>. Tarafları dinleme</a:t>
            </a:r>
          </a:p>
          <a:p>
            <a:pPr indent="0" marL="0">
              <a:buNone/>
            </a:pPr>
            <a:r>
              <a:rPr dirty="0" lang="tr-TR"/>
              <a:t> </a:t>
            </a:r>
          </a:p>
          <a:p>
            <a:r>
              <a:rPr dirty="0" lang="tr-TR"/>
              <a:t>3. Çözümler üretme</a:t>
            </a:r>
          </a:p>
          <a:p>
            <a:pPr indent="0" marL="0">
              <a:buNone/>
            </a:pPr>
            <a:r>
              <a:rPr dirty="0" lang="tr-TR"/>
              <a:t> </a:t>
            </a:r>
          </a:p>
          <a:p>
            <a:r>
              <a:rPr dirty="0" lang="tr-TR"/>
              <a:t>4. Ortak karar alma</a:t>
            </a:r>
          </a:p>
          <a:p>
            <a:pPr indent="0" marL="0">
              <a:buNone/>
            </a:pPr>
            <a:r>
              <a:rPr dirty="0" lang="tr-TR"/>
              <a:t> </a:t>
            </a:r>
          </a:p>
          <a:p>
            <a:r>
              <a:rPr dirty="0" lang="tr-TR"/>
              <a:t>5. Uygulama ve değerlendirme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/>
              <a:t>İletişimin Rolü</a:t>
            </a:r>
            <a:br>
              <a:rPr dirty="0" lang="tr-TR"/>
            </a:br>
            <a:endParaRPr dirty="0" lang="tr-TR"/>
          </a:p>
        </p:txBody>
      </p:sp>
      <p:sp>
        <p:nvSpPr>
          <p:cNvPr id="1048668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endParaRPr dirty="0" lang="tr-TR"/>
          </a:p>
          <a:p>
            <a:r>
              <a:rPr dirty="0" sz="2600" lang="tr-TR"/>
              <a:t>Anlayış ve güveni artırır</a:t>
            </a:r>
          </a:p>
          <a:p>
            <a:pPr indent="0" marL="0">
              <a:buNone/>
            </a:pPr>
            <a:r>
              <a:rPr dirty="0" sz="2600" lang="tr-TR"/>
              <a:t> </a:t>
            </a:r>
          </a:p>
          <a:p>
            <a:r>
              <a:rPr dirty="0" sz="2600" lang="tr-TR"/>
              <a:t>Yanlış anlamaları azaltır</a:t>
            </a:r>
          </a:p>
          <a:p>
            <a:pPr indent="0" marL="0">
              <a:buNone/>
            </a:pPr>
            <a:r>
              <a:rPr dirty="0" sz="2600" lang="tr-TR"/>
              <a:t> </a:t>
            </a:r>
          </a:p>
          <a:p>
            <a:r>
              <a:rPr dirty="0" sz="2600" lang="tr-TR"/>
              <a:t>İşbirliğini güçlendirir</a:t>
            </a:r>
          </a:p>
          <a:p>
            <a:pPr indent="0" marL="0">
              <a:buNone/>
            </a:pPr>
            <a:r>
              <a:rPr dirty="0" sz="2600" lang="tr-TR"/>
              <a:t> </a:t>
            </a:r>
          </a:p>
          <a:p>
            <a:r>
              <a:rPr dirty="0" sz="2600" lang="tr-TR" err="1"/>
              <a:t>Empatik</a:t>
            </a:r>
            <a:r>
              <a:rPr dirty="0" sz="2600" lang="tr-TR"/>
              <a:t> yaklaşımı destekler</a:t>
            </a:r>
          </a:p>
          <a:p>
            <a:endParaRPr dirty="0" lang="tr-TR"/>
          </a:p>
          <a:p>
            <a:endParaRPr dirty="0" lang="tr-T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/>
              <a:t>Örnek Vaka</a:t>
            </a:r>
            <a:br>
              <a:rPr dirty="0" lang="tr-TR"/>
            </a:br>
            <a:endParaRPr dirty="0" lang="tr-TR"/>
          </a:p>
        </p:txBody>
      </p:sp>
      <p:sp>
        <p:nvSpPr>
          <p:cNvPr id="1048670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endParaRPr dirty="0" lang="tr-TR"/>
          </a:p>
          <a:p>
            <a:r>
              <a:rPr dirty="0" lang="tr-TR"/>
              <a:t>Durum: İki çalışan proje yaklaşımı konusunda anlaşamıyor. Her biri kendi yöntemini dayatıyor.</a:t>
            </a:r>
          </a:p>
          <a:p>
            <a:pPr indent="0" marL="0">
              <a:buNone/>
            </a:pPr>
            <a:r>
              <a:rPr dirty="0" lang="tr-TR"/>
              <a:t> </a:t>
            </a:r>
          </a:p>
          <a:p>
            <a:pPr indent="0" marL="0">
              <a:buNone/>
            </a:pPr>
            <a:r>
              <a:rPr dirty="0" lang="tr-TR" smtClean="0"/>
              <a:t> Çatışmanın </a:t>
            </a:r>
            <a:r>
              <a:rPr dirty="0" lang="tr-TR"/>
              <a:t>temel nedeni nedir?</a:t>
            </a:r>
          </a:p>
          <a:p>
            <a:pPr indent="0" marL="0">
              <a:buNone/>
            </a:pPr>
            <a:r>
              <a:rPr dirty="0" lang="tr-TR"/>
              <a:t> </a:t>
            </a:r>
            <a:r>
              <a:rPr dirty="0" lang="tr-TR" smtClean="0"/>
              <a:t>Nasıl </a:t>
            </a:r>
            <a:r>
              <a:rPr dirty="0" lang="tr-TR"/>
              <a:t>bir çözüm önerirsin?</a:t>
            </a:r>
          </a:p>
          <a:p>
            <a:pPr indent="0" marL="0">
              <a:buNone/>
            </a:pPr>
            <a:r>
              <a:rPr dirty="0" lang="tr-TR"/>
              <a:t> </a:t>
            </a:r>
            <a:r>
              <a:rPr dirty="0" lang="tr-TR" smtClean="0"/>
              <a:t>İletişimde </a:t>
            </a:r>
            <a:r>
              <a:rPr dirty="0" lang="tr-TR"/>
              <a:t>nelere dikkat edilmeli?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/>
              <a:t>Sonuç ve Öneriler</a:t>
            </a:r>
            <a:br>
              <a:rPr dirty="0" lang="tr-TR"/>
            </a:br>
            <a:endParaRPr dirty="0" lang="tr-TR"/>
          </a:p>
        </p:txBody>
      </p:sp>
      <p:sp>
        <p:nvSpPr>
          <p:cNvPr id="1048672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lang="tr-TR"/>
              <a:t> </a:t>
            </a:r>
            <a:r>
              <a:rPr dirty="0" sz="2400" lang="tr-TR" smtClean="0"/>
              <a:t>Çatışma </a:t>
            </a:r>
            <a:r>
              <a:rPr dirty="0" sz="2400" lang="tr-TR"/>
              <a:t>doğaldır, doğru yönetilirse gelişim fırsatı sağlar</a:t>
            </a:r>
          </a:p>
          <a:p>
            <a:pPr indent="0" marL="0">
              <a:buNone/>
            </a:pPr>
            <a:r>
              <a:rPr dirty="0" sz="2400" lang="tr-TR"/>
              <a:t> </a:t>
            </a:r>
          </a:p>
          <a:p>
            <a:r>
              <a:rPr dirty="0" sz="2400" lang="tr-TR"/>
              <a:t>İletişim ve empati ile çatışmalar yapıcı hale gelir</a:t>
            </a:r>
          </a:p>
          <a:p>
            <a:pPr indent="0" marL="0">
              <a:buNone/>
            </a:pPr>
            <a:r>
              <a:rPr dirty="0" sz="2400" lang="tr-TR"/>
              <a:t> </a:t>
            </a:r>
          </a:p>
          <a:p>
            <a:r>
              <a:rPr dirty="0" sz="2400" lang="tr-TR"/>
              <a:t>Sabırlı ve açık olun</a:t>
            </a:r>
          </a:p>
          <a:p>
            <a:pPr indent="0" marL="0">
              <a:buNone/>
            </a:pPr>
            <a:r>
              <a:rPr dirty="0" sz="2400" lang="tr-TR"/>
              <a:t> </a:t>
            </a:r>
          </a:p>
          <a:p>
            <a:r>
              <a:rPr dirty="0" sz="2400" lang="tr-TR"/>
              <a:t>Profesyonel destek gerekirse çekinmeden alın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Unvan 1"/>
          <p:cNvSpPr>
            <a:spLocks noGrp="1"/>
          </p:cNvSpPr>
          <p:nvPr>
            <p:ph type="title"/>
          </p:nvPr>
        </p:nvSpPr>
        <p:spPr>
          <a:xfrm>
            <a:off x="586509" y="752764"/>
            <a:ext cx="8229600" cy="1143000"/>
          </a:xfrm>
        </p:spPr>
        <p:txBody>
          <a:bodyPr>
            <a:normAutofit/>
          </a:bodyPr>
          <a:p>
            <a:r>
              <a:rPr dirty="0" lang="tr-TR"/>
              <a:t>AKRAN İLETİŞİMİ VE KENDİNİ İFADE ETME BECERİLERİ</a:t>
            </a:r>
            <a:br>
              <a:rPr dirty="0" lang="tr-TR"/>
            </a:br>
            <a:endParaRPr dirty="0" lang="tr-TR"/>
          </a:p>
        </p:txBody>
      </p:sp>
      <p:sp>
        <p:nvSpPr>
          <p:cNvPr id="1048674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b="1" dirty="0" sz="2400" lang="tr-TR"/>
              <a:t>Akran İletişimi Nedir</a:t>
            </a:r>
            <a:r>
              <a:rPr b="1" dirty="0" sz="2400" lang="tr-TR" smtClean="0"/>
              <a:t>?</a:t>
            </a:r>
          </a:p>
          <a:p>
            <a:pPr indent="0" marL="0">
              <a:buNone/>
            </a:pPr>
            <a:endParaRPr dirty="0" sz="2400" lang="tr-TR"/>
          </a:p>
          <a:p>
            <a:pPr indent="0" marL="0">
              <a:buNone/>
            </a:pPr>
            <a:r>
              <a:rPr dirty="0" sz="2400" lang="tr-TR"/>
              <a:t> </a:t>
            </a:r>
            <a:r>
              <a:rPr dirty="0" sz="2400" lang="tr-TR" smtClean="0"/>
              <a:t>Aynı </a:t>
            </a:r>
            <a:r>
              <a:rPr dirty="0" sz="2400" lang="tr-TR"/>
              <a:t>yaş veya gelişim düzeyindeki bireylerin kurduğu sosyal </a:t>
            </a:r>
            <a:r>
              <a:rPr dirty="0" sz="2400" lang="tr-TR" smtClean="0"/>
              <a:t>iletişimdir.</a:t>
            </a:r>
            <a:endParaRPr dirty="0" sz="2400" lang="tr-TR"/>
          </a:p>
          <a:p>
            <a:pPr indent="0" marL="0">
              <a:buNone/>
            </a:pPr>
            <a:r>
              <a:rPr dirty="0" sz="2400" lang="tr-TR"/>
              <a:t> </a:t>
            </a:r>
            <a:r>
              <a:rPr dirty="0" sz="2400" lang="tr-TR" smtClean="0"/>
              <a:t>Karşılıklı</a:t>
            </a:r>
            <a:r>
              <a:rPr dirty="0" sz="2400" lang="tr-TR"/>
              <a:t>, gönüllü ve saygı temelli</a:t>
            </a:r>
          </a:p>
          <a:p>
            <a:pPr indent="0" marL="0">
              <a:buNone/>
            </a:pPr>
            <a:r>
              <a:rPr dirty="0" sz="2400" lang="tr-TR"/>
              <a:t> </a:t>
            </a:r>
            <a:r>
              <a:rPr dirty="0" sz="2400" lang="tr-TR" smtClean="0"/>
              <a:t>Sosyal </a:t>
            </a:r>
            <a:r>
              <a:rPr dirty="0" sz="2400" lang="tr-TR"/>
              <a:t>ve duygusal gelişimi destekler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/>
              <a:t>Akran İletişiminin Önemi</a:t>
            </a:r>
            <a:br>
              <a:rPr dirty="0" lang="tr-TR"/>
            </a:br>
            <a:endParaRPr dirty="0" lang="tr-TR"/>
          </a:p>
        </p:txBody>
      </p:sp>
      <p:sp>
        <p:nvSpPr>
          <p:cNvPr id="1048676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dirty="0" lang="tr-TR"/>
              <a:t> </a:t>
            </a:r>
          </a:p>
          <a:p>
            <a:r>
              <a:rPr dirty="0" sz="2400" lang="tr-TR"/>
              <a:t>Sosyal destek sağlar</a:t>
            </a:r>
          </a:p>
          <a:p>
            <a:pPr indent="0" marL="0">
              <a:buNone/>
            </a:pPr>
            <a:r>
              <a:rPr dirty="0" sz="2400" lang="tr-TR"/>
              <a:t> </a:t>
            </a:r>
          </a:p>
          <a:p>
            <a:r>
              <a:rPr dirty="0" sz="2400" lang="tr-TR"/>
              <a:t>Empatiyi geliştirir</a:t>
            </a:r>
          </a:p>
          <a:p>
            <a:pPr indent="0" marL="0">
              <a:buNone/>
            </a:pPr>
            <a:r>
              <a:rPr dirty="0" sz="2400" lang="tr-TR"/>
              <a:t> </a:t>
            </a:r>
          </a:p>
          <a:p>
            <a:r>
              <a:rPr dirty="0" sz="2400" lang="tr-TR"/>
              <a:t>Özgüven ve aidiyet hissini artırır</a:t>
            </a:r>
          </a:p>
          <a:p>
            <a:pPr indent="0" marL="0">
              <a:buNone/>
            </a:pPr>
            <a:r>
              <a:rPr dirty="0" sz="2400" lang="tr-TR"/>
              <a:t> </a:t>
            </a:r>
          </a:p>
          <a:p>
            <a:r>
              <a:rPr dirty="0" sz="2400" lang="tr-TR"/>
              <a:t>Çatışma çözme ve iş birliği becerilerini geliştirir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t>Akran İletişimi Nedir?</a:t>
            </a:r>
          </a:p>
        </p:txBody>
      </p:sp>
      <p:sp>
        <p:nvSpPr>
          <p:cNvPr id="104860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dirty="0" sz="3200" err="1" smtClean="0"/>
              <a:t>Aynı</a:t>
            </a:r>
            <a:r>
              <a:rPr dirty="0" sz="3200" smtClean="0"/>
              <a:t> </a:t>
            </a:r>
            <a:r>
              <a:rPr dirty="0" sz="3200" err="1"/>
              <a:t>yaş</a:t>
            </a:r>
            <a:r>
              <a:rPr dirty="0" sz="3200"/>
              <a:t> </a:t>
            </a:r>
            <a:r>
              <a:rPr dirty="0" sz="3200" err="1"/>
              <a:t>grubundaki</a:t>
            </a:r>
            <a:r>
              <a:rPr dirty="0" sz="3200"/>
              <a:t> </a:t>
            </a:r>
            <a:r>
              <a:rPr dirty="0" sz="3200" err="1"/>
              <a:t>bireylerin</a:t>
            </a:r>
            <a:r>
              <a:rPr dirty="0" sz="3200"/>
              <a:t> </a:t>
            </a:r>
            <a:r>
              <a:rPr dirty="0" sz="3200" err="1"/>
              <a:t>kurduğu</a:t>
            </a:r>
            <a:r>
              <a:rPr dirty="0" sz="3200"/>
              <a:t> </a:t>
            </a:r>
            <a:r>
              <a:rPr dirty="0" sz="3200" err="1"/>
              <a:t>sosyal-duygusal</a:t>
            </a:r>
            <a:r>
              <a:rPr dirty="0" sz="3200"/>
              <a:t> </a:t>
            </a:r>
            <a:r>
              <a:rPr dirty="0" sz="3200" err="1" smtClean="0"/>
              <a:t>iletişim.Karşılıklı</a:t>
            </a:r>
            <a:r>
              <a:rPr dirty="0" sz="3200"/>
              <a:t>, </a:t>
            </a:r>
            <a:r>
              <a:rPr dirty="0" sz="3200" err="1"/>
              <a:t>gönüllü</a:t>
            </a:r>
            <a:r>
              <a:rPr dirty="0" sz="3200"/>
              <a:t>, </a:t>
            </a:r>
            <a:r>
              <a:rPr dirty="0" sz="3200" err="1"/>
              <a:t>kimlik</a:t>
            </a:r>
            <a:r>
              <a:rPr dirty="0" sz="3200"/>
              <a:t> </a:t>
            </a:r>
            <a:r>
              <a:rPr dirty="0" sz="3200" err="1"/>
              <a:t>gelişimini</a:t>
            </a:r>
            <a:r>
              <a:rPr dirty="0" sz="3200"/>
              <a:t> </a:t>
            </a:r>
            <a:r>
              <a:rPr dirty="0" sz="3200" err="1"/>
              <a:t>destekler</a:t>
            </a:r>
            <a:r>
              <a:rPr dirty="0" sz="3200" smtClean="0"/>
              <a:t>.</a:t>
            </a:r>
            <a:endParaRPr dirty="0" sz="32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/>
              <a:t>Kendini İfade Etme Nedir?</a:t>
            </a:r>
            <a:br>
              <a:rPr dirty="0" lang="tr-TR"/>
            </a:br>
            <a:endParaRPr dirty="0" lang="tr-TR"/>
          </a:p>
        </p:txBody>
      </p:sp>
      <p:sp>
        <p:nvSpPr>
          <p:cNvPr id="1048678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dirty="0" lang="tr-TR"/>
              <a:t> </a:t>
            </a:r>
            <a:endParaRPr dirty="0" sz="2400" lang="tr-TR"/>
          </a:p>
          <a:p>
            <a:r>
              <a:rPr dirty="0" sz="2400" lang="tr-TR"/>
              <a:t>Duygu, düşünce ve ihtiyaçları açık ve uygun şekilde anlatma becerisi</a:t>
            </a:r>
          </a:p>
          <a:p>
            <a:pPr indent="0" marL="0">
              <a:buNone/>
            </a:pPr>
            <a:r>
              <a:rPr dirty="0" sz="2400" lang="tr-TR"/>
              <a:t> </a:t>
            </a:r>
          </a:p>
          <a:p>
            <a:r>
              <a:rPr dirty="0" sz="2400" lang="tr-TR"/>
              <a:t>Sözlü ve sözsüz yolları kapsar</a:t>
            </a:r>
          </a:p>
          <a:p>
            <a:pPr indent="0" marL="0">
              <a:buNone/>
            </a:pPr>
            <a:r>
              <a:rPr dirty="0" sz="2400" lang="tr-TR"/>
              <a:t> </a:t>
            </a:r>
          </a:p>
          <a:p>
            <a:r>
              <a:rPr dirty="0" sz="2400" lang="tr-TR"/>
              <a:t>Özsaygı ve karşılıklı saygıyı içerir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Unvan 1"/>
          <p:cNvSpPr>
            <a:spLocks noGrp="1"/>
          </p:cNvSpPr>
          <p:nvPr>
            <p:ph type="title"/>
          </p:nvPr>
        </p:nvSpPr>
        <p:spPr>
          <a:xfrm>
            <a:off x="1069170" y="1056407"/>
            <a:ext cx="6343672" cy="709865"/>
          </a:xfrm>
        </p:spPr>
        <p:txBody>
          <a:bodyPr/>
          <a:p>
            <a:r>
              <a:rPr dirty="0" lang="tr-TR"/>
              <a:t>Sağlıklı Kendini İfade Etme Becerileri</a:t>
            </a:r>
            <a:br>
              <a:rPr dirty="0" lang="tr-TR"/>
            </a:br>
            <a:endParaRPr dirty="0" lang="tr-TR"/>
          </a:p>
        </p:txBody>
      </p:sp>
      <p:sp>
        <p:nvSpPr>
          <p:cNvPr id="1048680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dirty="0" lang="tr-TR"/>
              <a:t> </a:t>
            </a:r>
          </a:p>
          <a:p>
            <a:r>
              <a:rPr dirty="0" sz="2400" lang="tr-TR"/>
              <a:t>Açık ve net </a:t>
            </a:r>
            <a:r>
              <a:rPr dirty="0" sz="2400" lang="tr-TR" smtClean="0"/>
              <a:t>konuşma</a:t>
            </a:r>
            <a:r>
              <a:rPr dirty="0" sz="2400" lang="tr-TR"/>
              <a:t> </a:t>
            </a:r>
          </a:p>
          <a:p>
            <a:r>
              <a:rPr dirty="0" sz="2400" lang="tr-TR"/>
              <a:t>Uygun beden dili </a:t>
            </a:r>
            <a:r>
              <a:rPr dirty="0" sz="2400" lang="tr-TR" smtClean="0"/>
              <a:t>kullanımı</a:t>
            </a:r>
            <a:r>
              <a:rPr dirty="0" sz="2400" lang="tr-TR"/>
              <a:t> </a:t>
            </a:r>
          </a:p>
          <a:p>
            <a:r>
              <a:rPr dirty="0" sz="2400" lang="tr-TR"/>
              <a:t>Duyguları tanıma ve ifade </a:t>
            </a:r>
            <a:r>
              <a:rPr dirty="0" sz="2400" lang="tr-TR" smtClean="0"/>
              <a:t>edebilme</a:t>
            </a:r>
            <a:r>
              <a:rPr dirty="0" sz="2400" lang="tr-TR"/>
              <a:t> </a:t>
            </a:r>
          </a:p>
          <a:p>
            <a:r>
              <a:rPr dirty="0" sz="2400" lang="tr-TR"/>
              <a:t>Dinleyiciyi dikkate </a:t>
            </a:r>
            <a:r>
              <a:rPr dirty="0" sz="2400" lang="tr-TR" smtClean="0"/>
              <a:t>alma</a:t>
            </a:r>
            <a:r>
              <a:rPr dirty="0" sz="2400" lang="tr-TR"/>
              <a:t> </a:t>
            </a:r>
          </a:p>
          <a:p>
            <a:r>
              <a:rPr dirty="0" sz="2400" lang="tr-TR"/>
              <a:t>Geri bildirim alma ve verme</a:t>
            </a:r>
          </a:p>
          <a:p>
            <a:pPr indent="0" marL="0">
              <a:buNone/>
            </a:pPr>
            <a:endParaRPr dirty="0" lang="tr-TR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Unvan 1"/>
          <p:cNvSpPr>
            <a:spLocks noGrp="1"/>
          </p:cNvSpPr>
          <p:nvPr>
            <p:ph type="title"/>
          </p:nvPr>
        </p:nvSpPr>
        <p:spPr>
          <a:xfrm>
            <a:off x="986042" y="1037934"/>
            <a:ext cx="6343672" cy="709865"/>
          </a:xfrm>
        </p:spPr>
        <p:txBody>
          <a:bodyPr/>
          <a:p>
            <a:r>
              <a:rPr dirty="0" lang="tr-TR"/>
              <a:t>Akran İletişiminde Karşılaşılan Zorluklar</a:t>
            </a:r>
            <a:br>
              <a:rPr dirty="0" lang="tr-TR"/>
            </a:br>
            <a:endParaRPr dirty="0" lang="tr-TR"/>
          </a:p>
        </p:txBody>
      </p:sp>
      <p:sp>
        <p:nvSpPr>
          <p:cNvPr id="1048682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dirty="0" lang="tr-TR"/>
              <a:t> </a:t>
            </a:r>
          </a:p>
          <a:p>
            <a:r>
              <a:rPr dirty="0" sz="2800" lang="tr-TR"/>
              <a:t>Çekingenlik veya </a:t>
            </a:r>
            <a:r>
              <a:rPr dirty="0" sz="2800" lang="tr-TR" smtClean="0"/>
              <a:t>korku</a:t>
            </a:r>
            <a:r>
              <a:rPr dirty="0" sz="2800" lang="tr-TR"/>
              <a:t> </a:t>
            </a:r>
          </a:p>
          <a:p>
            <a:r>
              <a:rPr dirty="0" sz="2800" lang="tr-TR"/>
              <a:t>Yanlış </a:t>
            </a:r>
            <a:r>
              <a:rPr dirty="0" sz="2800" lang="tr-TR" smtClean="0"/>
              <a:t>anlamalar</a:t>
            </a:r>
            <a:r>
              <a:rPr dirty="0" sz="2800" lang="tr-TR"/>
              <a:t> </a:t>
            </a:r>
          </a:p>
          <a:p>
            <a:r>
              <a:rPr dirty="0" sz="2800" lang="tr-TR"/>
              <a:t>Akran </a:t>
            </a:r>
            <a:r>
              <a:rPr dirty="0" sz="2800" lang="tr-TR" smtClean="0"/>
              <a:t>baskısı</a:t>
            </a:r>
            <a:endParaRPr dirty="0" sz="2800" lang="tr-TR"/>
          </a:p>
          <a:p>
            <a:r>
              <a:rPr dirty="0" sz="2800" lang="tr-TR"/>
              <a:t>Duyguları ifade </a:t>
            </a:r>
            <a:r>
              <a:rPr dirty="0" sz="2800" lang="tr-TR" smtClean="0"/>
              <a:t>edememe</a:t>
            </a:r>
            <a:r>
              <a:rPr dirty="0" sz="2800" lang="tr-TR"/>
              <a:t> </a:t>
            </a:r>
          </a:p>
          <a:p>
            <a:r>
              <a:rPr dirty="0" sz="2800" lang="tr-TR"/>
              <a:t>İletişim kopuklukları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Unvan 1"/>
          <p:cNvSpPr>
            <a:spLocks noGrp="1"/>
          </p:cNvSpPr>
          <p:nvPr>
            <p:ph type="title"/>
          </p:nvPr>
        </p:nvSpPr>
        <p:spPr>
          <a:xfrm>
            <a:off x="865970" y="1056407"/>
            <a:ext cx="6343672" cy="709865"/>
          </a:xfrm>
        </p:spPr>
        <p:txBody>
          <a:bodyPr/>
          <a:p>
            <a:r>
              <a:rPr dirty="0" lang="tr-TR"/>
              <a:t>Kendini İfade Etmeyi Geliştirme Yöntemleri</a:t>
            </a:r>
            <a:br>
              <a:rPr dirty="0" lang="tr-TR"/>
            </a:br>
            <a:endParaRPr dirty="0" lang="tr-TR"/>
          </a:p>
        </p:txBody>
      </p:sp>
      <p:sp>
        <p:nvSpPr>
          <p:cNvPr id="1048684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dirty="0" lang="tr-TR"/>
              <a:t> </a:t>
            </a:r>
          </a:p>
          <a:p>
            <a:r>
              <a:rPr dirty="0" sz="2400" lang="tr-TR"/>
              <a:t>Etkin dinleme pratiği </a:t>
            </a:r>
            <a:r>
              <a:rPr dirty="0" sz="2400" lang="tr-TR" smtClean="0"/>
              <a:t>yapmak</a:t>
            </a:r>
            <a:r>
              <a:rPr dirty="0" sz="2400" lang="tr-TR"/>
              <a:t> </a:t>
            </a:r>
          </a:p>
          <a:p>
            <a:r>
              <a:rPr dirty="0" sz="2400" lang="tr-TR"/>
              <a:t>Duygu tanımlama ve adlandırma </a:t>
            </a:r>
            <a:r>
              <a:rPr dirty="0" sz="2400" lang="tr-TR" smtClean="0"/>
              <a:t>egzersizleri</a:t>
            </a:r>
            <a:r>
              <a:rPr dirty="0" sz="2400" lang="tr-TR"/>
              <a:t> </a:t>
            </a:r>
          </a:p>
          <a:p>
            <a:r>
              <a:rPr dirty="0" sz="2400" lang="tr-TR"/>
              <a:t>Rol yapma ve </a:t>
            </a:r>
            <a:r>
              <a:rPr dirty="0" sz="2400" lang="tr-TR" err="1" smtClean="0"/>
              <a:t>dramatizasyon</a:t>
            </a:r>
            <a:r>
              <a:rPr dirty="0" sz="2400" lang="tr-TR"/>
              <a:t> </a:t>
            </a:r>
          </a:p>
          <a:p>
            <a:r>
              <a:rPr dirty="0" sz="2400" lang="tr-TR"/>
              <a:t>Olumlu ve yapıcı geri bildirim </a:t>
            </a:r>
            <a:r>
              <a:rPr dirty="0" sz="2400" lang="tr-TR" smtClean="0"/>
              <a:t>verme</a:t>
            </a:r>
            <a:r>
              <a:rPr dirty="0" sz="2400" lang="tr-TR"/>
              <a:t> </a:t>
            </a:r>
          </a:p>
          <a:p>
            <a:r>
              <a:rPr dirty="0" sz="2400" lang="tr-TR"/>
              <a:t>Kendine güveni destekleyen aktiviteler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5" name="Unvan 1"/>
          <p:cNvSpPr>
            <a:spLocks noGrp="1"/>
          </p:cNvSpPr>
          <p:nvPr>
            <p:ph type="title"/>
          </p:nvPr>
        </p:nvSpPr>
        <p:spPr>
          <a:xfrm>
            <a:off x="865970" y="1028698"/>
            <a:ext cx="6343672" cy="709865"/>
          </a:xfrm>
        </p:spPr>
        <p:txBody>
          <a:bodyPr/>
          <a:p>
            <a:r>
              <a:rPr dirty="0" lang="tr-TR"/>
              <a:t>Akran İletişimini Güçlendiren İpuçları</a:t>
            </a:r>
            <a:br>
              <a:rPr dirty="0" lang="tr-TR"/>
            </a:br>
            <a:endParaRPr dirty="0" lang="tr-TR"/>
          </a:p>
        </p:txBody>
      </p:sp>
      <p:sp>
        <p:nvSpPr>
          <p:cNvPr id="1048686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 indent="0" marL="0">
              <a:buNone/>
            </a:pPr>
            <a:r>
              <a:rPr dirty="0" lang="tr-TR"/>
              <a:t> </a:t>
            </a:r>
          </a:p>
          <a:p>
            <a:r>
              <a:rPr dirty="0" sz="2400" lang="tr-TR"/>
              <a:t>Empati kurmayı </a:t>
            </a:r>
            <a:r>
              <a:rPr dirty="0" sz="2400" lang="tr-TR" smtClean="0"/>
              <a:t>öğrenmek</a:t>
            </a:r>
            <a:r>
              <a:rPr dirty="0" sz="2400" lang="tr-TR"/>
              <a:t> </a:t>
            </a:r>
          </a:p>
          <a:p>
            <a:r>
              <a:rPr dirty="0" sz="2400" lang="tr-TR"/>
              <a:t>Saygılı ve sabırlı </a:t>
            </a:r>
            <a:r>
              <a:rPr dirty="0" sz="2400" lang="tr-TR" smtClean="0"/>
              <a:t>olmak</a:t>
            </a:r>
            <a:r>
              <a:rPr dirty="0" sz="2400" lang="tr-TR"/>
              <a:t> </a:t>
            </a:r>
          </a:p>
          <a:p>
            <a:r>
              <a:rPr dirty="0" sz="2400" lang="tr-TR"/>
              <a:t>Çatışmaları yapıcı şekilde </a:t>
            </a:r>
            <a:r>
              <a:rPr dirty="0" sz="2400" lang="tr-TR" smtClean="0"/>
              <a:t>çözmek</a:t>
            </a:r>
            <a:r>
              <a:rPr dirty="0" sz="2400" lang="tr-TR"/>
              <a:t> </a:t>
            </a:r>
          </a:p>
          <a:p>
            <a:r>
              <a:rPr dirty="0" sz="2400" lang="tr-TR"/>
              <a:t>Açık ve samimi iletişim ortamları </a:t>
            </a:r>
            <a:r>
              <a:rPr dirty="0" sz="2400" lang="tr-TR" smtClean="0"/>
              <a:t>yaratmak</a:t>
            </a:r>
            <a:r>
              <a:rPr dirty="0" sz="2400" lang="tr-TR"/>
              <a:t> </a:t>
            </a:r>
          </a:p>
          <a:p>
            <a:r>
              <a:rPr dirty="0" sz="2400" lang="tr-TR"/>
              <a:t>Sosyal becerileri destekleyen grup etkinlikleri </a:t>
            </a:r>
            <a:r>
              <a:rPr dirty="0" sz="2400" lang="tr-TR" smtClean="0"/>
              <a:t>düzenlemek</a:t>
            </a:r>
            <a:r>
              <a:rPr dirty="0" sz="2400" lang="tr-TR"/>
              <a:t> 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7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/>
              <a:t>Örnek Durum ve Tartışma</a:t>
            </a:r>
            <a:br>
              <a:rPr dirty="0" lang="tr-TR"/>
            </a:br>
            <a:endParaRPr dirty="0" lang="tr-TR"/>
          </a:p>
        </p:txBody>
      </p:sp>
      <p:sp>
        <p:nvSpPr>
          <p:cNvPr id="1048688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dirty="0" lang="tr-TR"/>
              <a:t> </a:t>
            </a:r>
          </a:p>
          <a:p>
            <a:r>
              <a:rPr dirty="0" sz="2000" lang="tr-TR"/>
              <a:t>Durum: Öğrenci Ahmet, akranlarıyla konuşmakta zorlanıyor ve kendini ifade etmekten çekiniyor.</a:t>
            </a:r>
          </a:p>
          <a:p>
            <a:pPr indent="0" marL="0">
              <a:buNone/>
            </a:pPr>
            <a:r>
              <a:rPr dirty="0" sz="2000" lang="tr-TR"/>
              <a:t> </a:t>
            </a:r>
          </a:p>
          <a:p>
            <a:pPr indent="0" marL="0">
              <a:buNone/>
            </a:pPr>
            <a:r>
              <a:rPr dirty="0" sz="2000" lang="tr-TR"/>
              <a:t>Ahmet’e nasıl destek olunabilir?</a:t>
            </a:r>
          </a:p>
          <a:p>
            <a:pPr indent="0" marL="0">
              <a:buNone/>
            </a:pPr>
            <a:r>
              <a:rPr dirty="0" sz="2000" lang="tr-TR" smtClean="0"/>
              <a:t>Akran </a:t>
            </a:r>
            <a:r>
              <a:rPr dirty="0" sz="2000" lang="tr-TR"/>
              <a:t>iletişiminde hangi beceriler </a:t>
            </a:r>
            <a:r>
              <a:rPr dirty="0" sz="2000" lang="tr-TR" err="1"/>
              <a:t>önceliklendirilmeli</a:t>
            </a:r>
            <a:r>
              <a:rPr dirty="0" sz="2000" lang="tr-TR"/>
              <a:t>?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/>
              <a:t>Sonuç ve Öneriler</a:t>
            </a:r>
            <a:br>
              <a:rPr dirty="0" lang="tr-TR"/>
            </a:br>
            <a:endParaRPr dirty="0" lang="tr-TR"/>
          </a:p>
        </p:txBody>
      </p:sp>
      <p:sp>
        <p:nvSpPr>
          <p:cNvPr id="1048690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dirty="0" lang="tr-TR"/>
              <a:t> </a:t>
            </a:r>
          </a:p>
          <a:p>
            <a:r>
              <a:rPr dirty="0" sz="2400" lang="tr-TR"/>
              <a:t>Akran iletişimi ve kendini ifade etme becerileri sürekli </a:t>
            </a:r>
            <a:r>
              <a:rPr dirty="0" sz="2400" lang="tr-TR" smtClean="0"/>
              <a:t>gelişir</a:t>
            </a:r>
            <a:r>
              <a:rPr dirty="0" sz="2400" lang="tr-TR"/>
              <a:t> </a:t>
            </a:r>
          </a:p>
          <a:p>
            <a:r>
              <a:rPr dirty="0" sz="2400" lang="tr-TR"/>
              <a:t>Pozitif iletişim çevresi </a:t>
            </a:r>
            <a:r>
              <a:rPr dirty="0" sz="2400" lang="tr-TR" smtClean="0"/>
              <a:t>desteklenmeli</a:t>
            </a:r>
            <a:r>
              <a:rPr dirty="0" sz="2400" lang="tr-TR"/>
              <a:t> </a:t>
            </a:r>
          </a:p>
          <a:p>
            <a:r>
              <a:rPr dirty="0" sz="2400" lang="tr-TR"/>
              <a:t>Yetişkinler model olarak rol </a:t>
            </a:r>
            <a:r>
              <a:rPr dirty="0" sz="2400" lang="tr-TR" smtClean="0"/>
              <a:t>almalı</a:t>
            </a:r>
            <a:r>
              <a:rPr dirty="0" sz="2400" lang="tr-TR"/>
              <a:t> </a:t>
            </a:r>
          </a:p>
          <a:p>
            <a:r>
              <a:rPr dirty="0" sz="2400" lang="tr-TR"/>
              <a:t>Destekleyici eğitim ve rehberlik önemli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1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 smtClean="0"/>
              <a:t>İLETİŞİMDE BEN DİLİ VE SEN DİLİ</a:t>
            </a:r>
            <a:endParaRPr dirty="0" lang="tr-TR"/>
          </a:p>
        </p:txBody>
      </p:sp>
      <p:sp>
        <p:nvSpPr>
          <p:cNvPr id="1048692" name="İçerik Yer Tutucusu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sz="2000" lang="tr-TR"/>
              <a:t>İnsanlar arasında en sık yaşanan sorunlardan biri: </a:t>
            </a:r>
            <a:r>
              <a:rPr dirty="0" sz="2000" lang="tr-TR" u="sng"/>
              <a:t>Yanlış anlaşılmak</a:t>
            </a:r>
          </a:p>
          <a:p>
            <a:pPr indent="0" marL="0">
              <a:buNone/>
            </a:pPr>
            <a:r>
              <a:rPr dirty="0" sz="2000" lang="tr-TR"/>
              <a:t> </a:t>
            </a:r>
          </a:p>
          <a:p>
            <a:r>
              <a:rPr dirty="0" sz="2000" lang="tr-TR"/>
              <a:t>Duygularımızı ve ihtiyaçlarımızı nasıl söylediğimiz, ne söylediğimiz kadar önemlidir</a:t>
            </a:r>
          </a:p>
          <a:p>
            <a:pPr indent="0" marL="0">
              <a:buNone/>
            </a:pPr>
            <a:endParaRPr dirty="0" sz="2000" lang="tr-TR"/>
          </a:p>
          <a:p>
            <a:r>
              <a:rPr dirty="0" sz="2000" lang="tr-TR"/>
              <a:t>İletişimin dili ilişkileri belirler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/>
              <a:t>Ben Dili Nedir?</a:t>
            </a:r>
            <a:br>
              <a:rPr dirty="0" lang="tr-TR"/>
            </a:br>
            <a:endParaRPr dirty="0" lang="tr-TR"/>
          </a:p>
        </p:txBody>
      </p:sp>
      <p:sp>
        <p:nvSpPr>
          <p:cNvPr id="1048694" name="İçerik Yer Tutucusu 2"/>
          <p:cNvSpPr>
            <a:spLocks noGrp="1"/>
          </p:cNvSpPr>
          <p:nvPr>
            <p:ph idx="1"/>
          </p:nvPr>
        </p:nvSpPr>
        <p:spPr>
          <a:xfrm>
            <a:off x="864382" y="2170545"/>
            <a:ext cx="6345260" cy="3849255"/>
          </a:xfrm>
        </p:spPr>
        <p:txBody>
          <a:bodyPr>
            <a:normAutofit/>
          </a:bodyPr>
          <a:p>
            <a:pPr indent="0" marL="0">
              <a:buNone/>
            </a:pPr>
            <a:r>
              <a:rPr dirty="0" lang="tr-TR"/>
              <a:t> </a:t>
            </a:r>
          </a:p>
          <a:p>
            <a:pPr indent="0" marL="0">
              <a:buNone/>
            </a:pPr>
            <a:r>
              <a:rPr dirty="0" sz="2000" lang="tr-TR"/>
              <a:t>Kişinin duygularını, düşüncelerini ve ihtiyaçlarını karşısındakini suçlamadan ifade etme </a:t>
            </a:r>
            <a:r>
              <a:rPr dirty="0" sz="2000" lang="tr-TR" smtClean="0"/>
              <a:t>biçimidir. Yargı </a:t>
            </a:r>
            <a:r>
              <a:rPr dirty="0" sz="2000" lang="tr-TR"/>
              <a:t>içermez, savunma </a:t>
            </a:r>
            <a:r>
              <a:rPr dirty="0" sz="2000" lang="tr-TR" smtClean="0"/>
              <a:t>oluşturmaz</a:t>
            </a:r>
            <a:r>
              <a:rPr dirty="0" sz="2000" lang="tr-TR"/>
              <a:t> </a:t>
            </a:r>
            <a:r>
              <a:rPr dirty="0" sz="2000" lang="tr-TR" smtClean="0"/>
              <a:t>.Sorumluluk </a:t>
            </a:r>
            <a:r>
              <a:rPr dirty="0" sz="2000" lang="tr-TR"/>
              <a:t>kişide kalır</a:t>
            </a:r>
          </a:p>
          <a:p>
            <a:r>
              <a:rPr dirty="0" sz="2000" lang="tr-TR"/>
              <a:t> </a:t>
            </a:r>
            <a:r>
              <a:rPr dirty="0" sz="2000" lang="tr-TR" smtClean="0"/>
              <a:t>Örnek</a:t>
            </a:r>
            <a:r>
              <a:rPr dirty="0" sz="2000" lang="tr-TR"/>
              <a:t>:</a:t>
            </a:r>
          </a:p>
          <a:p>
            <a:pPr indent="0" marL="0">
              <a:buNone/>
            </a:pPr>
            <a:r>
              <a:rPr dirty="0" sz="2000" lang="tr-TR" smtClean="0"/>
              <a:t> </a:t>
            </a:r>
            <a:r>
              <a:rPr dirty="0" sz="2000" lang="tr-TR"/>
              <a:t>"Sen hiç beni dinlemiyorsun!" ❌</a:t>
            </a:r>
          </a:p>
          <a:p>
            <a:pPr indent="0" marL="0">
              <a:buNone/>
            </a:pPr>
            <a:r>
              <a:rPr dirty="0" sz="2000" lang="tr-TR"/>
              <a:t>"Ben konuşurken duyulmadığımı hissediyorum ve bu beni üzüyor." ✅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5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/>
              <a:t>Sen Dili Nedir</a:t>
            </a:r>
            <a:r>
              <a:rPr dirty="0" lang="tr-TR" smtClean="0"/>
              <a:t>?</a:t>
            </a:r>
            <a:r>
              <a:rPr dirty="0" lang="tr-TR"/>
              <a:t/>
            </a:r>
            <a:br>
              <a:rPr dirty="0" lang="tr-TR"/>
            </a:br>
            <a:endParaRPr dirty="0" lang="tr-TR"/>
          </a:p>
        </p:txBody>
      </p:sp>
      <p:sp>
        <p:nvSpPr>
          <p:cNvPr id="1048696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dirty="0" lang="tr-TR" smtClean="0"/>
              <a:t>Karşıdakini </a:t>
            </a:r>
            <a:r>
              <a:rPr dirty="0" lang="tr-TR"/>
              <a:t>suçlayan, yargılayan, genelleyen bir ifade </a:t>
            </a:r>
            <a:r>
              <a:rPr dirty="0" lang="tr-TR" err="1" smtClean="0"/>
              <a:t>biçimidir.Direnç</a:t>
            </a:r>
            <a:r>
              <a:rPr dirty="0" lang="tr-TR" smtClean="0"/>
              <a:t> </a:t>
            </a:r>
            <a:r>
              <a:rPr dirty="0" lang="tr-TR"/>
              <a:t>ve savunma </a:t>
            </a:r>
            <a:r>
              <a:rPr dirty="0" lang="tr-TR" smtClean="0"/>
              <a:t>oluşturur. </a:t>
            </a:r>
            <a:r>
              <a:rPr dirty="0" lang="tr-TR" smtClean="0"/>
              <a:t>Çatışmayı </a:t>
            </a:r>
            <a:r>
              <a:rPr dirty="0" lang="tr-TR" smtClean="0"/>
              <a:t>büyütebilir.</a:t>
            </a:r>
            <a:endParaRPr dirty="0" lang="tr-TR"/>
          </a:p>
          <a:p>
            <a:r>
              <a:rPr dirty="0" lang="tr-TR" smtClean="0"/>
              <a:t> </a:t>
            </a:r>
            <a:r>
              <a:rPr dirty="0" lang="tr-TR"/>
              <a:t>Örnek:</a:t>
            </a:r>
          </a:p>
          <a:p>
            <a:pPr indent="0" marL="0">
              <a:buNone/>
            </a:pPr>
            <a:r>
              <a:rPr dirty="0" lang="tr-TR"/>
              <a:t> </a:t>
            </a:r>
          </a:p>
          <a:p>
            <a:pPr indent="0" marL="0">
              <a:buNone/>
            </a:pPr>
            <a:r>
              <a:rPr dirty="0" lang="tr-TR" smtClean="0"/>
              <a:t> </a:t>
            </a:r>
            <a:r>
              <a:rPr dirty="0" lang="tr-TR"/>
              <a:t>"Sen hep geç kalıyorsun!" ❌</a:t>
            </a:r>
          </a:p>
          <a:p>
            <a:pPr indent="0" marL="0">
              <a:buNone/>
            </a:pPr>
            <a:r>
              <a:rPr dirty="0" lang="tr-TR"/>
              <a:t>"Sen bana hiç değer vermiyorsun!" ❌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t>Akran İletişiminin Önemi</a:t>
            </a:r>
          </a:p>
        </p:txBody>
      </p:sp>
      <p:sp>
        <p:nvSpPr>
          <p:cNvPr id="1048607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dirty="0" sz="2400" smtClean="0"/>
              <a:t> </a:t>
            </a:r>
            <a:r>
              <a:rPr dirty="0" sz="2400" err="1"/>
              <a:t>Empati</a:t>
            </a:r>
            <a:r>
              <a:rPr dirty="0" sz="2400"/>
              <a:t> </a:t>
            </a:r>
            <a:r>
              <a:rPr dirty="0" sz="2400" err="1"/>
              <a:t>gelişimini</a:t>
            </a:r>
            <a:r>
              <a:rPr dirty="0" sz="2400"/>
              <a:t> </a:t>
            </a:r>
            <a:r>
              <a:rPr dirty="0" sz="2400" err="1" smtClean="0"/>
              <a:t>destekler</a:t>
            </a:r>
            <a:r>
              <a:rPr dirty="0" sz="2400" lang="tr-TR" smtClean="0"/>
              <a:t>.</a:t>
            </a:r>
            <a:endParaRPr dirty="0" sz="2400"/>
          </a:p>
          <a:p>
            <a:r>
              <a:rPr dirty="0" sz="2400" smtClean="0"/>
              <a:t> </a:t>
            </a:r>
            <a:r>
              <a:rPr dirty="0" sz="2400" err="1"/>
              <a:t>Sosyal</a:t>
            </a:r>
            <a:r>
              <a:rPr dirty="0" sz="2400"/>
              <a:t> </a:t>
            </a:r>
            <a:r>
              <a:rPr dirty="0" sz="2400" err="1"/>
              <a:t>destek</a:t>
            </a:r>
            <a:r>
              <a:rPr dirty="0" sz="2400"/>
              <a:t> </a:t>
            </a:r>
            <a:r>
              <a:rPr dirty="0" sz="2400" err="1" smtClean="0"/>
              <a:t>sağlar</a:t>
            </a:r>
            <a:r>
              <a:rPr dirty="0" sz="2400" lang="tr-TR" smtClean="0"/>
              <a:t>.</a:t>
            </a:r>
            <a:endParaRPr dirty="0" sz="2400"/>
          </a:p>
          <a:p>
            <a:r>
              <a:rPr dirty="0" sz="2400" smtClean="0"/>
              <a:t> </a:t>
            </a:r>
            <a:r>
              <a:rPr dirty="0" sz="2400" err="1"/>
              <a:t>Çatışma</a:t>
            </a:r>
            <a:r>
              <a:rPr dirty="0" sz="2400"/>
              <a:t> </a:t>
            </a:r>
            <a:r>
              <a:rPr dirty="0" sz="2400" err="1"/>
              <a:t>çözme</a:t>
            </a:r>
            <a:r>
              <a:rPr dirty="0" sz="2400"/>
              <a:t> </a:t>
            </a:r>
            <a:r>
              <a:rPr dirty="0" sz="2400" err="1"/>
              <a:t>becerileri</a:t>
            </a:r>
            <a:r>
              <a:rPr dirty="0" sz="2400"/>
              <a:t> </a:t>
            </a:r>
            <a:r>
              <a:rPr dirty="0" sz="2400" err="1" smtClean="0"/>
              <a:t>kazandırır</a:t>
            </a:r>
            <a:r>
              <a:rPr dirty="0" sz="2400" lang="tr-TR" smtClean="0"/>
              <a:t>.</a:t>
            </a:r>
            <a:endParaRPr dirty="0" sz="2400"/>
          </a:p>
          <a:p>
            <a:r>
              <a:rPr dirty="0" sz="2400" smtClean="0"/>
              <a:t> </a:t>
            </a:r>
            <a:r>
              <a:rPr dirty="0" sz="2400" err="1"/>
              <a:t>Özgüveni</a:t>
            </a:r>
            <a:r>
              <a:rPr dirty="0" sz="2400"/>
              <a:t> </a:t>
            </a:r>
            <a:r>
              <a:rPr dirty="0" sz="2400" err="1"/>
              <a:t>ve</a:t>
            </a:r>
            <a:r>
              <a:rPr dirty="0" sz="2400"/>
              <a:t> </a:t>
            </a:r>
            <a:r>
              <a:rPr dirty="0" sz="2400" err="1"/>
              <a:t>aidiyet</a:t>
            </a:r>
            <a:r>
              <a:rPr dirty="0" sz="2400"/>
              <a:t> </a:t>
            </a:r>
            <a:r>
              <a:rPr dirty="0" sz="2400" err="1"/>
              <a:t>duygusunu</a:t>
            </a:r>
            <a:r>
              <a:rPr dirty="0" sz="2400"/>
              <a:t> </a:t>
            </a:r>
            <a:r>
              <a:rPr dirty="0" sz="2400" err="1" smtClean="0"/>
              <a:t>artırır</a:t>
            </a:r>
            <a:r>
              <a:rPr dirty="0" sz="2400" lang="tr-TR" smtClean="0"/>
              <a:t>.</a:t>
            </a:r>
            <a:endParaRPr dirty="0" sz="2400"/>
          </a:p>
          <a:p>
            <a:r>
              <a:rPr dirty="0" sz="2400" smtClean="0"/>
              <a:t> </a:t>
            </a:r>
            <a:r>
              <a:rPr dirty="0" sz="2400" err="1"/>
              <a:t>Dijital</a:t>
            </a:r>
            <a:r>
              <a:rPr dirty="0" sz="2400"/>
              <a:t> </a:t>
            </a:r>
            <a:r>
              <a:rPr dirty="0" sz="2400" err="1"/>
              <a:t>çağda</a:t>
            </a:r>
            <a:r>
              <a:rPr dirty="0" sz="2400"/>
              <a:t> </a:t>
            </a:r>
            <a:r>
              <a:rPr dirty="0" sz="2400" err="1"/>
              <a:t>yüz</a:t>
            </a:r>
            <a:r>
              <a:rPr dirty="0" sz="2400"/>
              <a:t> </a:t>
            </a:r>
            <a:r>
              <a:rPr dirty="0" sz="2400" err="1"/>
              <a:t>yüze</a:t>
            </a:r>
            <a:r>
              <a:rPr dirty="0" sz="2400"/>
              <a:t> </a:t>
            </a:r>
            <a:r>
              <a:rPr dirty="0" sz="2400" err="1"/>
              <a:t>iletişim</a:t>
            </a:r>
            <a:r>
              <a:rPr dirty="0" sz="2400"/>
              <a:t> </a:t>
            </a:r>
            <a:r>
              <a:rPr dirty="0" sz="2400" err="1" smtClean="0"/>
              <a:t>önemlidir</a:t>
            </a:r>
            <a:r>
              <a:rPr dirty="0" sz="2400" lang="tr-TR" smtClean="0"/>
              <a:t>.</a:t>
            </a:r>
            <a:endParaRPr dirty="0" sz="240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7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/>
              <a:t>Ben Dili Kalıbı</a:t>
            </a:r>
            <a:br>
              <a:rPr dirty="0" lang="tr-TR"/>
            </a:br>
            <a:endParaRPr dirty="0" lang="tr-TR"/>
          </a:p>
        </p:txBody>
      </p:sp>
      <p:sp>
        <p:nvSpPr>
          <p:cNvPr id="1048698" name="İçerik Yer Tutucusu 2"/>
          <p:cNvSpPr>
            <a:spLocks noGrp="1"/>
          </p:cNvSpPr>
          <p:nvPr>
            <p:ph idx="1"/>
          </p:nvPr>
        </p:nvSpPr>
        <p:spPr>
          <a:xfrm>
            <a:off x="661182" y="2281382"/>
            <a:ext cx="7568418" cy="3738418"/>
          </a:xfrm>
        </p:spPr>
        <p:txBody>
          <a:bodyPr>
            <a:normAutofit/>
          </a:bodyPr>
          <a:p>
            <a:pPr indent="0" marL="0">
              <a:buNone/>
            </a:pPr>
            <a:r>
              <a:rPr dirty="0" lang="tr-TR"/>
              <a:t> </a:t>
            </a:r>
            <a:endParaRPr dirty="0" sz="2200" lang="tr-TR"/>
          </a:p>
          <a:p>
            <a:pPr indent="0" marL="0">
              <a:buNone/>
            </a:pPr>
            <a:r>
              <a:rPr dirty="0" sz="2200" lang="tr-TR" smtClean="0"/>
              <a:t> </a:t>
            </a:r>
            <a:r>
              <a:rPr b="1" dirty="0" sz="2600" lang="tr-TR"/>
              <a:t>Davranış → Ne oldu?</a:t>
            </a:r>
          </a:p>
          <a:p>
            <a:pPr indent="0" marL="0">
              <a:buNone/>
            </a:pPr>
            <a:r>
              <a:rPr b="1" dirty="0" sz="2600" lang="tr-TR" smtClean="0"/>
              <a:t> </a:t>
            </a:r>
            <a:r>
              <a:rPr b="1" dirty="0" sz="2600" lang="tr-TR"/>
              <a:t>Duygu → Bu seni nasıl etkiledi?</a:t>
            </a:r>
          </a:p>
          <a:p>
            <a:pPr indent="0" marL="0">
              <a:buNone/>
            </a:pPr>
            <a:r>
              <a:rPr b="1" dirty="0" sz="2600" lang="tr-TR" smtClean="0"/>
              <a:t> </a:t>
            </a:r>
            <a:r>
              <a:rPr b="1" dirty="0" sz="2600" lang="tr-TR"/>
              <a:t>İhtiyaç → Ne bekliyorsun?</a:t>
            </a:r>
          </a:p>
          <a:p>
            <a:pPr indent="0" marL="0">
              <a:buNone/>
            </a:pPr>
            <a:r>
              <a:rPr dirty="0" sz="2200" lang="tr-TR"/>
              <a:t> </a:t>
            </a:r>
          </a:p>
          <a:p>
            <a:pPr indent="0" marL="0">
              <a:buNone/>
            </a:pPr>
            <a:r>
              <a:rPr dirty="0" sz="3200" lang="tr-TR" smtClean="0">
                <a:solidFill>
                  <a:schemeClr val="accent1"/>
                </a:solidFill>
              </a:rPr>
              <a:t>Kalıp</a:t>
            </a:r>
            <a:r>
              <a:rPr dirty="0" sz="3200" lang="tr-TR">
                <a:solidFill>
                  <a:schemeClr val="accent1"/>
                </a:solidFill>
              </a:rPr>
              <a:t>:</a:t>
            </a:r>
          </a:p>
          <a:p>
            <a:pPr indent="0" marL="0">
              <a:buNone/>
            </a:pPr>
            <a:r>
              <a:rPr dirty="0" sz="3200" lang="tr-TR" smtClean="0">
                <a:solidFill>
                  <a:schemeClr val="accent1"/>
                </a:solidFill>
              </a:rPr>
              <a:t>   "… </a:t>
            </a:r>
            <a:r>
              <a:rPr dirty="0" sz="3200" lang="tr-TR">
                <a:solidFill>
                  <a:schemeClr val="accent1"/>
                </a:solidFill>
              </a:rPr>
              <a:t>yaptığı zaman … hissediyorum çünkü … istiyorum</a:t>
            </a:r>
            <a:r>
              <a:rPr dirty="0" sz="3200" lang="tr-TR" smtClean="0">
                <a:solidFill>
                  <a:schemeClr val="accent1"/>
                </a:solidFill>
              </a:rPr>
              <a:t>."</a:t>
            </a:r>
          </a:p>
          <a:p>
            <a:pPr indent="0" marL="0">
              <a:buNone/>
            </a:pPr>
            <a:r>
              <a:rPr dirty="0" sz="3200" lang="tr-TR" smtClean="0">
                <a:solidFill>
                  <a:schemeClr val="accent1"/>
                </a:solidFill>
              </a:rPr>
              <a:t> </a:t>
            </a:r>
          </a:p>
          <a:p>
            <a:r>
              <a:rPr dirty="0" sz="2200" lang="tr-TR" smtClean="0"/>
              <a:t>Örnek</a:t>
            </a:r>
            <a:r>
              <a:rPr dirty="0" sz="2200" lang="tr-TR"/>
              <a:t>:</a:t>
            </a:r>
          </a:p>
          <a:p>
            <a:pPr indent="0" marL="0">
              <a:buNone/>
            </a:pPr>
            <a:r>
              <a:rPr dirty="0" sz="2200" lang="tr-TR"/>
              <a:t> </a:t>
            </a:r>
          </a:p>
          <a:p>
            <a:pPr indent="0" marL="0">
              <a:buNone/>
            </a:pPr>
            <a:r>
              <a:rPr dirty="0" sz="2200" lang="tr-TR" smtClean="0"/>
              <a:t> </a:t>
            </a:r>
            <a:r>
              <a:rPr dirty="0" sz="2200" lang="tr-TR"/>
              <a:t>"Toplantıya geç geldiğinde, kendimi önemsiz hissediyorum çünkü zamanımın değerli görülmesini istiyorum."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9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/>
              <a:t>Ben Dili ile Sen Dili Arasındaki Fark</a:t>
            </a:r>
            <a:br>
              <a:rPr dirty="0" lang="tr-TR"/>
            </a:br>
            <a:endParaRPr dirty="0" lang="tr-TR"/>
          </a:p>
        </p:txBody>
      </p:sp>
      <p:sp>
        <p:nvSpPr>
          <p:cNvPr id="1048700" name="İçerik Yer Tutucusu 2"/>
          <p:cNvSpPr>
            <a:spLocks noGrp="1"/>
          </p:cNvSpPr>
          <p:nvPr>
            <p:ph idx="1"/>
          </p:nvPr>
        </p:nvSpPr>
        <p:spPr>
          <a:xfrm>
            <a:off x="864381" y="2489200"/>
            <a:ext cx="8113363" cy="3530600"/>
          </a:xfrm>
        </p:spPr>
        <p:txBody>
          <a:bodyPr>
            <a:normAutofit/>
          </a:bodyPr>
          <a:p>
            <a:pPr indent="0" marL="0">
              <a:buNone/>
            </a:pPr>
            <a:r>
              <a:rPr dirty="0" lang="tr-TR"/>
              <a:t> </a:t>
            </a:r>
          </a:p>
          <a:p>
            <a:pPr indent="0" marL="0">
              <a:buNone/>
            </a:pPr>
            <a:r>
              <a:rPr b="1" dirty="0" lang="tr-TR"/>
              <a:t> </a:t>
            </a:r>
            <a:r>
              <a:rPr b="1" dirty="0" lang="tr-TR" smtClean="0"/>
              <a:t>    </a:t>
            </a:r>
            <a:r>
              <a:rPr b="1" dirty="0" lang="tr-TR" u="sng" smtClean="0">
                <a:solidFill>
                  <a:schemeClr val="accent1"/>
                </a:solidFill>
              </a:rPr>
              <a:t>Ben </a:t>
            </a:r>
            <a:r>
              <a:rPr b="1" dirty="0" lang="tr-TR" u="sng">
                <a:solidFill>
                  <a:schemeClr val="accent1"/>
                </a:solidFill>
              </a:rPr>
              <a:t>Dili	</a:t>
            </a:r>
            <a:r>
              <a:rPr b="1" dirty="0" lang="tr-TR" u="sng" smtClean="0">
                <a:solidFill>
                  <a:schemeClr val="accent1"/>
                </a:solidFill>
              </a:rPr>
              <a:t>                                                         Sen </a:t>
            </a:r>
            <a:r>
              <a:rPr b="1" dirty="0" lang="tr-TR" u="sng">
                <a:solidFill>
                  <a:schemeClr val="accent1"/>
                </a:solidFill>
              </a:rPr>
              <a:t>Dili</a:t>
            </a:r>
          </a:p>
          <a:p>
            <a:pPr indent="0" marL="0">
              <a:buNone/>
            </a:pPr>
            <a:endParaRPr b="1" dirty="0" lang="tr-TR" u="sng">
              <a:solidFill>
                <a:schemeClr val="accent1"/>
              </a:solidFill>
            </a:endParaRPr>
          </a:p>
          <a:p>
            <a:pPr indent="0" marL="0">
              <a:buNone/>
            </a:pPr>
            <a:r>
              <a:rPr dirty="0" lang="tr-TR"/>
              <a:t>Sorumluluk	Konuşan </a:t>
            </a:r>
            <a:r>
              <a:rPr dirty="0" lang="tr-TR" smtClean="0"/>
              <a:t>kişide     </a:t>
            </a:r>
            <a:r>
              <a:rPr dirty="0" lang="tr-TR"/>
              <a:t>	</a:t>
            </a:r>
            <a:r>
              <a:rPr dirty="0" lang="tr-TR" smtClean="0"/>
              <a:t>               Karşıdaki </a:t>
            </a:r>
            <a:r>
              <a:rPr dirty="0" lang="tr-TR"/>
              <a:t>kişide</a:t>
            </a:r>
          </a:p>
          <a:p>
            <a:pPr indent="0" marL="0">
              <a:buNone/>
            </a:pPr>
            <a:r>
              <a:rPr dirty="0" lang="tr-TR"/>
              <a:t> </a:t>
            </a:r>
            <a:r>
              <a:rPr dirty="0" lang="tr-TR" smtClean="0"/>
              <a:t>Anlaşılmayı </a:t>
            </a:r>
            <a:r>
              <a:rPr dirty="0" lang="tr-TR"/>
              <a:t>kolaylaştırır	</a:t>
            </a:r>
            <a:r>
              <a:rPr dirty="0" lang="tr-TR" smtClean="0"/>
              <a:t>          </a:t>
            </a:r>
            <a:r>
              <a:rPr dirty="0" lang="tr-TR" smtClean="0"/>
              <a:t>                   </a:t>
            </a:r>
            <a:r>
              <a:rPr dirty="0" lang="tr-TR" smtClean="0"/>
              <a:t>Savunma </a:t>
            </a:r>
            <a:r>
              <a:rPr dirty="0" lang="tr-TR"/>
              <a:t>ve çatışma </a:t>
            </a:r>
            <a:r>
              <a:rPr dirty="0" lang="tr-TR" smtClean="0"/>
              <a:t>oluşturur</a:t>
            </a:r>
          </a:p>
          <a:p>
            <a:pPr indent="0" marL="0">
              <a:buNone/>
            </a:pPr>
            <a:r>
              <a:rPr dirty="0" lang="tr-TR" smtClean="0"/>
              <a:t>Amaç	Anlamak ve çözmek         	        Suçlamak ve yüklemek</a:t>
            </a:r>
            <a:endParaRPr dirty="0" lang="tr-TR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1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/>
              <a:t>Uygulama Etkinliği </a:t>
            </a:r>
            <a:br>
              <a:rPr dirty="0" lang="tr-TR"/>
            </a:br>
            <a:endParaRPr dirty="0" lang="tr-TR"/>
          </a:p>
        </p:txBody>
      </p:sp>
      <p:sp>
        <p:nvSpPr>
          <p:cNvPr id="1048702" name="İçerik Yer Tutucusu 2"/>
          <p:cNvSpPr>
            <a:spLocks noGrp="1"/>
          </p:cNvSpPr>
          <p:nvPr>
            <p:ph idx="1"/>
          </p:nvPr>
        </p:nvSpPr>
        <p:spPr>
          <a:xfrm>
            <a:off x="864382" y="2286000"/>
            <a:ext cx="7476054" cy="4003964"/>
          </a:xfrm>
        </p:spPr>
        <p:txBody>
          <a:bodyPr>
            <a:normAutofit/>
          </a:bodyPr>
          <a:p>
            <a:pPr indent="0" marL="0">
              <a:buNone/>
            </a:pPr>
            <a:r>
              <a:rPr dirty="0" lang="tr-TR"/>
              <a:t> </a:t>
            </a:r>
          </a:p>
          <a:p>
            <a:pPr indent="0" marL="0">
              <a:buNone/>
            </a:pPr>
            <a:r>
              <a:rPr dirty="0" lang="tr-TR" smtClean="0"/>
              <a:t> </a:t>
            </a:r>
            <a:r>
              <a:rPr dirty="0" sz="2200" lang="tr-TR"/>
              <a:t>Sen Dili → Ben Dili’ne çevirme alıştırmaları:</a:t>
            </a:r>
          </a:p>
          <a:p>
            <a:pPr indent="0" marL="0">
              <a:buNone/>
            </a:pPr>
            <a:r>
              <a:rPr dirty="0" sz="2200" lang="tr-TR"/>
              <a:t> </a:t>
            </a:r>
          </a:p>
          <a:p>
            <a:pPr indent="0" marL="0">
              <a:buNone/>
            </a:pPr>
            <a:r>
              <a:rPr dirty="0" sz="2200" lang="tr-TR"/>
              <a:t>1. "Sen hep bağırıyorsun!" → ?</a:t>
            </a:r>
          </a:p>
          <a:p>
            <a:pPr indent="0" marL="0">
              <a:buNone/>
            </a:pPr>
            <a:r>
              <a:rPr dirty="0" sz="2200" lang="tr-TR"/>
              <a:t> </a:t>
            </a:r>
          </a:p>
          <a:p>
            <a:pPr indent="0" marL="0">
              <a:buNone/>
            </a:pPr>
            <a:r>
              <a:rPr dirty="0" sz="2200" lang="tr-TR"/>
              <a:t> </a:t>
            </a:r>
          </a:p>
          <a:p>
            <a:pPr indent="0" marL="0">
              <a:buNone/>
            </a:pPr>
            <a:r>
              <a:rPr dirty="0" sz="2200" lang="tr-TR"/>
              <a:t>2. "Hiç yardım etmiyorsun!" → ?</a:t>
            </a:r>
          </a:p>
          <a:p>
            <a:pPr indent="0" marL="0">
              <a:buNone/>
            </a:pPr>
            <a:r>
              <a:rPr dirty="0" sz="2200" lang="tr-TR"/>
              <a:t> </a:t>
            </a:r>
            <a:endParaRPr dirty="0" sz="2200" lang="tr-TR" smtClean="0"/>
          </a:p>
          <a:p>
            <a:pPr indent="0" marL="0">
              <a:buNone/>
            </a:pPr>
            <a:endParaRPr dirty="0" sz="2200" lang="tr-TR"/>
          </a:p>
          <a:p>
            <a:pPr indent="0" marL="0">
              <a:buNone/>
            </a:pPr>
            <a:r>
              <a:rPr dirty="0" sz="2200" lang="tr-TR"/>
              <a:t>3. "Sen beni anlamıyorsun!" → ?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3" name="Unvan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tr-TR"/>
              <a:t>Sonuç ve Öneriler</a:t>
            </a:r>
            <a:br>
              <a:rPr dirty="0" lang="tr-TR"/>
            </a:br>
            <a:endParaRPr dirty="0" lang="tr-TR"/>
          </a:p>
        </p:txBody>
      </p:sp>
      <p:sp>
        <p:nvSpPr>
          <p:cNvPr id="1048704" name="İçerik Yer Tutucusu 2"/>
          <p:cNvSpPr>
            <a:spLocks noGrp="1"/>
          </p:cNvSpPr>
          <p:nvPr>
            <p:ph idx="1"/>
          </p:nvPr>
        </p:nvSpPr>
        <p:spPr>
          <a:xfrm>
            <a:off x="461819" y="2489200"/>
            <a:ext cx="8137236" cy="3902364"/>
          </a:xfrm>
        </p:spPr>
        <p:txBody>
          <a:bodyPr>
            <a:normAutofit/>
          </a:bodyPr>
          <a:p>
            <a:pPr indent="0" marL="0">
              <a:buNone/>
            </a:pPr>
            <a:r>
              <a:rPr dirty="0" lang="tr-TR"/>
              <a:t> </a:t>
            </a:r>
          </a:p>
          <a:p>
            <a:r>
              <a:rPr dirty="0" sz="2400" lang="tr-TR"/>
              <a:t>Ben dili, ilişkileri </a:t>
            </a:r>
            <a:r>
              <a:rPr dirty="0" sz="2400" lang="tr-TR" smtClean="0"/>
              <a:t>iyileştirir</a:t>
            </a:r>
            <a:r>
              <a:rPr dirty="0" sz="2400" lang="tr-TR"/>
              <a:t> </a:t>
            </a:r>
          </a:p>
          <a:p>
            <a:r>
              <a:rPr dirty="0" sz="2400" lang="tr-TR"/>
              <a:t>Duygular ifade edilince anlaşılmak </a:t>
            </a:r>
            <a:r>
              <a:rPr dirty="0" sz="2400" lang="tr-TR" smtClean="0"/>
              <a:t>kolaylaşır</a:t>
            </a:r>
            <a:r>
              <a:rPr dirty="0" sz="2400" lang="tr-TR"/>
              <a:t> </a:t>
            </a:r>
          </a:p>
          <a:p>
            <a:r>
              <a:rPr dirty="0" sz="2400" lang="tr-TR"/>
              <a:t>Karşımızdakini değiştirmek değil, kendimizi doğru ifade etmek </a:t>
            </a:r>
            <a:r>
              <a:rPr dirty="0" sz="2400" lang="tr-TR" smtClean="0"/>
              <a:t>önemlidir</a:t>
            </a:r>
            <a:r>
              <a:rPr dirty="0" sz="2400" lang="tr-TR"/>
              <a:t> </a:t>
            </a:r>
            <a:endParaRPr dirty="0" sz="2400" lang="tr-TR" smtClean="0"/>
          </a:p>
          <a:p>
            <a:pPr indent="0" marL="0">
              <a:buNone/>
            </a:pPr>
            <a:endParaRPr dirty="0" lang="tr-TR"/>
          </a:p>
          <a:p>
            <a:pPr indent="0" marL="0">
              <a:buNone/>
            </a:pPr>
            <a:r>
              <a:rPr dirty="0" lang="tr-TR" smtClean="0"/>
              <a:t> </a:t>
            </a:r>
            <a:r>
              <a:rPr dirty="0" sz="3000" lang="tr-TR" smtClean="0">
                <a:solidFill>
                  <a:schemeClr val="accent1"/>
                </a:solidFill>
              </a:rPr>
              <a:t>UNUTMA: </a:t>
            </a:r>
            <a:endParaRPr dirty="0" sz="3000" lang="tr-TR" smtClean="0">
              <a:solidFill>
                <a:schemeClr val="accent1"/>
              </a:solidFill>
            </a:endParaRPr>
          </a:p>
          <a:p>
            <a:pPr indent="0" marL="0">
              <a:buNone/>
            </a:pPr>
            <a:r>
              <a:rPr dirty="0" sz="3000" lang="tr-TR" smtClean="0">
                <a:solidFill>
                  <a:schemeClr val="accent1"/>
                </a:solidFill>
              </a:rPr>
              <a:t>DİLİMİZ</a:t>
            </a:r>
            <a:r>
              <a:rPr dirty="0" sz="3000" lang="tr-TR" smtClean="0">
                <a:solidFill>
                  <a:schemeClr val="accent1"/>
                </a:solidFill>
              </a:rPr>
              <a:t>, BAĞ KURAR YA DA KOPARIR…</a:t>
            </a:r>
          </a:p>
          <a:p>
            <a:endParaRPr dirty="0"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t>Akran İletişimi Zayıf Olan Çocuklar</a:t>
            </a:r>
          </a:p>
        </p:txBody>
      </p:sp>
      <p:sp>
        <p:nvSpPr>
          <p:cNvPr id="104860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2800" smtClean="0"/>
              <a:t> </a:t>
            </a:r>
            <a:r>
              <a:rPr dirty="0" sz="2800" err="1"/>
              <a:t>İçe</a:t>
            </a:r>
            <a:r>
              <a:rPr dirty="0" sz="2800"/>
              <a:t> </a:t>
            </a:r>
            <a:r>
              <a:rPr dirty="0" sz="2800" err="1"/>
              <a:t>kapanıklık</a:t>
            </a:r>
            <a:endParaRPr dirty="0" sz="2800"/>
          </a:p>
          <a:p>
            <a:r>
              <a:rPr dirty="0" sz="2800" err="1" smtClean="0"/>
              <a:t>Kendini</a:t>
            </a:r>
            <a:r>
              <a:rPr dirty="0" sz="2800" smtClean="0"/>
              <a:t> </a:t>
            </a:r>
            <a:r>
              <a:rPr dirty="0" sz="2800" err="1"/>
              <a:t>ifade</a:t>
            </a:r>
            <a:r>
              <a:rPr dirty="0" sz="2800"/>
              <a:t> </a:t>
            </a:r>
            <a:r>
              <a:rPr dirty="0" sz="2800" err="1"/>
              <a:t>etmekte</a:t>
            </a:r>
            <a:r>
              <a:rPr dirty="0" sz="2800"/>
              <a:t> </a:t>
            </a:r>
            <a:r>
              <a:rPr dirty="0" sz="2800" err="1"/>
              <a:t>zorluk</a:t>
            </a:r>
            <a:endParaRPr dirty="0" sz="2800"/>
          </a:p>
          <a:p>
            <a:r>
              <a:rPr dirty="0" sz="2800" err="1" smtClean="0"/>
              <a:t>Sosyal</a:t>
            </a:r>
            <a:r>
              <a:rPr dirty="0" sz="2800" smtClean="0"/>
              <a:t> </a:t>
            </a:r>
            <a:r>
              <a:rPr dirty="0" sz="2800" err="1"/>
              <a:t>dışlanma</a:t>
            </a:r>
            <a:endParaRPr dirty="0" sz="2800"/>
          </a:p>
          <a:p>
            <a:r>
              <a:rPr dirty="0" sz="2800" err="1" smtClean="0"/>
              <a:t>Akran</a:t>
            </a:r>
            <a:r>
              <a:rPr dirty="0" sz="2800" smtClean="0"/>
              <a:t> </a:t>
            </a:r>
            <a:r>
              <a:rPr dirty="0" sz="2800" err="1"/>
              <a:t>zorbalığına</a:t>
            </a:r>
            <a:r>
              <a:rPr dirty="0" sz="2800"/>
              <a:t> </a:t>
            </a:r>
            <a:r>
              <a:rPr dirty="0" sz="2800" err="1"/>
              <a:t>açıklık</a:t>
            </a:r>
            <a:endParaRPr dirty="0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t>Akran İletişimini Etkileyen Faktörler</a:t>
            </a:r>
          </a:p>
        </p:txBody>
      </p:sp>
      <p:sp>
        <p:nvSpPr>
          <p:cNvPr id="10486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2800" smtClean="0"/>
              <a:t> </a:t>
            </a:r>
            <a:r>
              <a:rPr dirty="0" sz="2800" err="1"/>
              <a:t>Aile</a:t>
            </a:r>
            <a:r>
              <a:rPr dirty="0" sz="2800"/>
              <a:t> </a:t>
            </a:r>
            <a:r>
              <a:rPr dirty="0" sz="2800" err="1"/>
              <a:t>iletişim</a:t>
            </a:r>
            <a:r>
              <a:rPr dirty="0" sz="2800"/>
              <a:t> </a:t>
            </a:r>
            <a:r>
              <a:rPr dirty="0" sz="2800" err="1"/>
              <a:t>tarzı</a:t>
            </a:r>
            <a:endParaRPr dirty="0" sz="2800"/>
          </a:p>
          <a:p>
            <a:r>
              <a:rPr dirty="0" sz="2800" smtClean="0"/>
              <a:t> </a:t>
            </a:r>
            <a:r>
              <a:rPr dirty="0" sz="2800" err="1"/>
              <a:t>Öğretmen</a:t>
            </a:r>
            <a:r>
              <a:rPr dirty="0" sz="2800"/>
              <a:t> </a:t>
            </a:r>
            <a:r>
              <a:rPr dirty="0" sz="2800" err="1"/>
              <a:t>ve</a:t>
            </a:r>
            <a:r>
              <a:rPr dirty="0" sz="2800"/>
              <a:t> </a:t>
            </a:r>
            <a:r>
              <a:rPr dirty="0" sz="2800" err="1"/>
              <a:t>okul</a:t>
            </a:r>
            <a:r>
              <a:rPr dirty="0" sz="2800"/>
              <a:t> </a:t>
            </a:r>
            <a:r>
              <a:rPr dirty="0" sz="2800" err="1"/>
              <a:t>ortamı</a:t>
            </a:r>
            <a:endParaRPr dirty="0" sz="2800"/>
          </a:p>
          <a:p>
            <a:r>
              <a:rPr dirty="0" sz="2800" smtClean="0"/>
              <a:t> </a:t>
            </a:r>
            <a:r>
              <a:rPr dirty="0" sz="2800" err="1"/>
              <a:t>Sosyal</a:t>
            </a:r>
            <a:r>
              <a:rPr dirty="0" sz="2800"/>
              <a:t> </a:t>
            </a:r>
            <a:r>
              <a:rPr dirty="0" sz="2800" err="1"/>
              <a:t>medya</a:t>
            </a:r>
            <a:r>
              <a:rPr dirty="0" sz="2800"/>
              <a:t> </a:t>
            </a:r>
            <a:r>
              <a:rPr dirty="0" sz="2800" err="1"/>
              <a:t>etkisi</a:t>
            </a:r>
            <a:endParaRPr dirty="0" sz="2800"/>
          </a:p>
          <a:p>
            <a:r>
              <a:rPr dirty="0" sz="2800" smtClean="0"/>
              <a:t> </a:t>
            </a:r>
            <a:r>
              <a:rPr dirty="0" sz="2800" err="1"/>
              <a:t>Çocuğun</a:t>
            </a:r>
            <a:r>
              <a:rPr dirty="0" sz="2800"/>
              <a:t> </a:t>
            </a:r>
            <a:r>
              <a:rPr dirty="0" sz="2800" err="1"/>
              <a:t>mizacı</a:t>
            </a:r>
            <a:endParaRPr dirty="0" sz="2800"/>
          </a:p>
          <a:p>
            <a:r>
              <a:rPr dirty="0" sz="2800" err="1" smtClean="0"/>
              <a:t>Kültürel</a:t>
            </a:r>
            <a:r>
              <a:rPr dirty="0" sz="2800" smtClean="0"/>
              <a:t> </a:t>
            </a:r>
            <a:r>
              <a:rPr dirty="0" sz="2800" err="1"/>
              <a:t>değerler</a:t>
            </a:r>
            <a:endParaRPr dirty="0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t>Yetişkinler Olarak Neler Yapabiliriz?</a:t>
            </a:r>
          </a:p>
        </p:txBody>
      </p:sp>
      <p:sp>
        <p:nvSpPr>
          <p:cNvPr id="104861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endParaRPr dirty="0" sz="2000"/>
          </a:p>
          <a:p>
            <a:r>
              <a:rPr dirty="0" sz="2000" smtClean="0"/>
              <a:t> </a:t>
            </a:r>
            <a:r>
              <a:rPr dirty="0" sz="2800" err="1"/>
              <a:t>İş</a:t>
            </a:r>
            <a:r>
              <a:rPr dirty="0" sz="2800"/>
              <a:t> </a:t>
            </a:r>
            <a:r>
              <a:rPr dirty="0" sz="2800" err="1"/>
              <a:t>birlikli</a:t>
            </a:r>
            <a:r>
              <a:rPr dirty="0" sz="2800"/>
              <a:t> </a:t>
            </a:r>
            <a:r>
              <a:rPr dirty="0" sz="2800" err="1"/>
              <a:t>öğrenme</a:t>
            </a:r>
            <a:endParaRPr dirty="0" sz="2800"/>
          </a:p>
          <a:p>
            <a:r>
              <a:rPr dirty="0" sz="2800" err="1" smtClean="0"/>
              <a:t>Akran</a:t>
            </a:r>
            <a:r>
              <a:rPr dirty="0" sz="2800" smtClean="0"/>
              <a:t> </a:t>
            </a:r>
            <a:r>
              <a:rPr dirty="0" sz="2800" err="1"/>
              <a:t>destek</a:t>
            </a:r>
            <a:r>
              <a:rPr dirty="0" sz="2800"/>
              <a:t> </a:t>
            </a:r>
            <a:r>
              <a:rPr dirty="0" sz="2800" err="1"/>
              <a:t>programları</a:t>
            </a:r>
            <a:endParaRPr dirty="0" sz="2800"/>
          </a:p>
          <a:p>
            <a:r>
              <a:rPr dirty="0" sz="2800" smtClean="0"/>
              <a:t> </a:t>
            </a:r>
            <a:r>
              <a:rPr dirty="0" sz="2800" err="1"/>
              <a:t>Rehberlik</a:t>
            </a:r>
            <a:r>
              <a:rPr dirty="0" sz="2800"/>
              <a:t> </a:t>
            </a:r>
            <a:r>
              <a:rPr dirty="0" sz="2800" err="1"/>
              <a:t>iş</a:t>
            </a:r>
            <a:r>
              <a:rPr dirty="0" sz="2800"/>
              <a:t> </a:t>
            </a:r>
            <a:r>
              <a:rPr dirty="0" sz="2800" err="1"/>
              <a:t>birliği</a:t>
            </a:r>
            <a:endParaRPr dirty="0" sz="2800"/>
          </a:p>
          <a:p>
            <a:r>
              <a:rPr dirty="0" sz="2800" err="1" smtClean="0"/>
              <a:t>Empati</a:t>
            </a:r>
            <a:r>
              <a:rPr dirty="0" sz="2800" smtClean="0"/>
              <a:t> </a:t>
            </a:r>
            <a:r>
              <a:rPr dirty="0" sz="2800" err="1"/>
              <a:t>etkinlikleri</a:t>
            </a:r>
            <a:endParaRPr dirty="0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t>Uygulama Örneği: Empati Çemberi</a:t>
            </a:r>
          </a:p>
        </p:txBody>
      </p:sp>
      <p:sp>
        <p:nvSpPr>
          <p:cNvPr id="10486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2400" smtClean="0"/>
              <a:t> </a:t>
            </a:r>
            <a:r>
              <a:rPr dirty="0" sz="2400"/>
              <a:t>Her </a:t>
            </a:r>
            <a:r>
              <a:rPr dirty="0" sz="2400" err="1"/>
              <a:t>öğrenci</a:t>
            </a:r>
            <a:r>
              <a:rPr dirty="0" sz="2400"/>
              <a:t> </a:t>
            </a:r>
            <a:r>
              <a:rPr dirty="0" sz="2400" err="1"/>
              <a:t>sırayla</a:t>
            </a:r>
            <a:r>
              <a:rPr dirty="0" sz="2400"/>
              <a:t> “</a:t>
            </a:r>
            <a:r>
              <a:rPr dirty="0" sz="2400" err="1"/>
              <a:t>Bugün</a:t>
            </a:r>
            <a:r>
              <a:rPr dirty="0" sz="2400"/>
              <a:t> </a:t>
            </a:r>
            <a:r>
              <a:rPr dirty="0" sz="2400" err="1"/>
              <a:t>kendimi</a:t>
            </a:r>
            <a:r>
              <a:rPr dirty="0" sz="2400"/>
              <a:t> </a:t>
            </a:r>
            <a:r>
              <a:rPr dirty="0" sz="2400" err="1"/>
              <a:t>nasıl</a:t>
            </a:r>
            <a:r>
              <a:rPr dirty="0" sz="2400"/>
              <a:t> </a:t>
            </a:r>
            <a:r>
              <a:rPr dirty="0" sz="2400" err="1"/>
              <a:t>hissediyorum</a:t>
            </a:r>
            <a:r>
              <a:rPr dirty="0" sz="2400"/>
              <a:t>?” </a:t>
            </a:r>
            <a:r>
              <a:rPr dirty="0" sz="2400" err="1"/>
              <a:t>sorusunu</a:t>
            </a:r>
            <a:r>
              <a:rPr dirty="0" sz="2400"/>
              <a:t> </a:t>
            </a:r>
            <a:r>
              <a:rPr dirty="0" sz="2400" err="1"/>
              <a:t>yanıtlar</a:t>
            </a:r>
            <a:r>
              <a:rPr dirty="0" sz="2400"/>
              <a:t>.</a:t>
            </a:r>
          </a:p>
          <a:p>
            <a:r>
              <a:rPr dirty="0" sz="2400" smtClean="0"/>
              <a:t> </a:t>
            </a:r>
            <a:r>
              <a:rPr dirty="0" sz="2400" err="1"/>
              <a:t>Diğerleri</a:t>
            </a:r>
            <a:r>
              <a:rPr dirty="0" sz="2400"/>
              <a:t> </a:t>
            </a:r>
            <a:r>
              <a:rPr dirty="0" sz="2400" err="1"/>
              <a:t>dinler</a:t>
            </a:r>
            <a:r>
              <a:rPr dirty="0" sz="2400"/>
              <a:t>, </a:t>
            </a:r>
            <a:r>
              <a:rPr dirty="0" sz="2400" err="1"/>
              <a:t>yorum</a:t>
            </a:r>
            <a:r>
              <a:rPr dirty="0" sz="2400"/>
              <a:t> </a:t>
            </a:r>
            <a:r>
              <a:rPr dirty="0" sz="2400" err="1"/>
              <a:t>yapmaz</a:t>
            </a:r>
            <a:r>
              <a:rPr dirty="0" sz="2400"/>
              <a:t>.</a:t>
            </a:r>
          </a:p>
          <a:p>
            <a:r>
              <a:rPr dirty="0" sz="2400" smtClean="0"/>
              <a:t> </a:t>
            </a:r>
            <a:r>
              <a:rPr dirty="0" sz="2400" err="1"/>
              <a:t>Duyguları</a:t>
            </a:r>
            <a:r>
              <a:rPr dirty="0" sz="2400"/>
              <a:t> </a:t>
            </a:r>
            <a:r>
              <a:rPr dirty="0" sz="2400" err="1"/>
              <a:t>paylaşma</a:t>
            </a:r>
            <a:r>
              <a:rPr dirty="0" sz="2400"/>
              <a:t> </a:t>
            </a:r>
            <a:r>
              <a:rPr dirty="0" sz="2400" err="1"/>
              <a:t>ve</a:t>
            </a:r>
            <a:r>
              <a:rPr dirty="0" sz="2400"/>
              <a:t> </a:t>
            </a:r>
            <a:r>
              <a:rPr dirty="0" sz="2400" err="1"/>
              <a:t>dinleme</a:t>
            </a:r>
            <a:r>
              <a:rPr dirty="0" sz="2400"/>
              <a:t> </a:t>
            </a:r>
            <a:r>
              <a:rPr dirty="0" sz="2400" err="1"/>
              <a:t>becerisi</a:t>
            </a:r>
            <a:r>
              <a:rPr dirty="0" sz="2400"/>
              <a:t> </a:t>
            </a:r>
            <a:r>
              <a:rPr dirty="0" sz="2400" err="1"/>
              <a:t>gelişir</a:t>
            </a:r>
            <a:r>
              <a:rPr dirty="0" sz="240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Kırmızı Mor">
      <a:dk1>
        <a:sysClr lastClr="000000" val="windowText"/>
      </a:dk1>
      <a:lt1>
        <a:sysClr lastClr="FFFFFF" val="window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r="5400000" dist="254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r="5400000" dist="381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l" rig="threePt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>
            <a:fillRect/>
          </a:stretch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PowerPoint Sunusu</dc:title>
  <dc:creator>user</dc:creator>
  <cp:lastModifiedBy>user</cp:lastModifiedBy>
  <dcterms:created xsi:type="dcterms:W3CDTF">2013-01-27T05:14:16Z</dcterms:created>
  <dcterms:modified xsi:type="dcterms:W3CDTF">2025-06-25T08:15:49Z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7e8e0da868cc40ca815d7089b698415b</vt:lpwstr>
  </property>
</Properties>
</file>